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34" r:id="rId2"/>
    <p:sldId id="256" r:id="rId3"/>
    <p:sldId id="260" r:id="rId4"/>
    <p:sldId id="261" r:id="rId5"/>
    <p:sldId id="330" r:id="rId6"/>
    <p:sldId id="277" r:id="rId7"/>
    <p:sldId id="265" r:id="rId8"/>
    <p:sldId id="266" r:id="rId9"/>
    <p:sldId id="267" r:id="rId10"/>
    <p:sldId id="268" r:id="rId11"/>
    <p:sldId id="329" r:id="rId12"/>
    <p:sldId id="271" r:id="rId13"/>
    <p:sldId id="273" r:id="rId14"/>
    <p:sldId id="272" r:id="rId15"/>
    <p:sldId id="276" r:id="rId16"/>
    <p:sldId id="279" r:id="rId17"/>
    <p:sldId id="275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5" r:id="rId27"/>
    <p:sldId id="343" r:id="rId28"/>
    <p:sldId id="344" r:id="rId29"/>
    <p:sldId id="346" r:id="rId30"/>
    <p:sldId id="274" r:id="rId31"/>
    <p:sldId id="347" r:id="rId32"/>
    <p:sldId id="289" r:id="rId33"/>
    <p:sldId id="288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10" r:id="rId45"/>
    <p:sldId id="331" r:id="rId46"/>
    <p:sldId id="311" r:id="rId47"/>
    <p:sldId id="312" r:id="rId48"/>
    <p:sldId id="314" r:id="rId49"/>
    <p:sldId id="316" r:id="rId50"/>
    <p:sldId id="358" r:id="rId51"/>
    <p:sldId id="359" r:id="rId52"/>
    <p:sldId id="318" r:id="rId53"/>
    <p:sldId id="332" r:id="rId54"/>
    <p:sldId id="320" r:id="rId55"/>
    <p:sldId id="322" r:id="rId56"/>
    <p:sldId id="333" r:id="rId57"/>
    <p:sldId id="323" r:id="rId58"/>
    <p:sldId id="321" r:id="rId59"/>
    <p:sldId id="325" r:id="rId60"/>
    <p:sldId id="326" r:id="rId61"/>
    <p:sldId id="327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4EDB-A601-46F0-95ED-1FBBBB849822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AA59-27D3-4999-B0F4-598F743135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3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29/09/2019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odec.ca/projects/2008/shar8a3/experiment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2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9" Type="http://schemas.openxmlformats.org/officeDocument/2006/relationships/image" Target="../media/image75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7" Type="http://schemas.openxmlformats.org/officeDocument/2006/relationships/image" Target="../media/image83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1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13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218.png"/><Relationship Id="rId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13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20.png"/><Relationship Id="rId7" Type="http://schemas.openxmlformats.org/officeDocument/2006/relationships/image" Target="../media/image33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370.png"/><Relationship Id="rId10" Type="http://schemas.openxmlformats.org/officeDocument/2006/relationships/image" Target="../media/image360.png"/><Relationship Id="rId9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Aula 04: Delineamentos Básicos: DBC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>
          <a:xfrm>
            <a:off x="8357187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353643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353643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353643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543260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435159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695194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452883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712918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452883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712918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610600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660216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695657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373829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86602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257797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4157586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145" name="Retângulo 144"/>
          <p:cNvSpPr/>
          <p:nvPr/>
        </p:nvSpPr>
        <p:spPr>
          <a:xfrm>
            <a:off x="5243624" y="519303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5839042" y="51930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47" name="Retângulo 146"/>
          <p:cNvSpPr/>
          <p:nvPr/>
        </p:nvSpPr>
        <p:spPr>
          <a:xfrm>
            <a:off x="6427378" y="519304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7008626" y="519303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49" name="Retângulo 148"/>
          <p:cNvSpPr/>
          <p:nvPr/>
        </p:nvSpPr>
        <p:spPr>
          <a:xfrm>
            <a:off x="7596961" y="51930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>
            <a:off x="5406652" y="5217850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>
            <a:off x="562993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6005620" y="52143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/>
          <p:nvPr/>
        </p:nvCxnSpPr>
        <p:spPr>
          <a:xfrm>
            <a:off x="6228903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to 153"/>
          <p:cNvCxnSpPr/>
          <p:nvPr/>
        </p:nvCxnSpPr>
        <p:spPr>
          <a:xfrm>
            <a:off x="658332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to 154"/>
          <p:cNvCxnSpPr/>
          <p:nvPr/>
        </p:nvCxnSpPr>
        <p:spPr>
          <a:xfrm>
            <a:off x="680660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to 155"/>
          <p:cNvCxnSpPr/>
          <p:nvPr/>
        </p:nvCxnSpPr>
        <p:spPr>
          <a:xfrm>
            <a:off x="7189378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>
            <a:off x="7412661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>
            <a:off x="7759992" y="52178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>
            <a:off x="7983275" y="5221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tângulo 159"/>
          <p:cNvSpPr/>
          <p:nvPr/>
        </p:nvSpPr>
        <p:spPr>
          <a:xfrm>
            <a:off x="5225901" y="180873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61" name="Retângulo 160"/>
          <p:cNvSpPr/>
          <p:nvPr/>
        </p:nvSpPr>
        <p:spPr>
          <a:xfrm>
            <a:off x="5821319" y="18087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62" name="Retângulo 161"/>
          <p:cNvSpPr/>
          <p:nvPr/>
        </p:nvSpPr>
        <p:spPr>
          <a:xfrm>
            <a:off x="6409655" y="1808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6994445" y="180873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64" name="Retângulo 163"/>
          <p:cNvSpPr/>
          <p:nvPr/>
        </p:nvSpPr>
        <p:spPr>
          <a:xfrm>
            <a:off x="7582780" y="1808739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165" name="Conector reto 164"/>
          <p:cNvCxnSpPr/>
          <p:nvPr/>
        </p:nvCxnSpPr>
        <p:spPr>
          <a:xfrm>
            <a:off x="7752901" y="18646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/>
          <p:nvPr/>
        </p:nvCxnSpPr>
        <p:spPr>
          <a:xfrm>
            <a:off x="7976184" y="18681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/>
          <p:nvPr/>
        </p:nvCxnSpPr>
        <p:spPr>
          <a:xfrm>
            <a:off x="718228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/>
          <p:nvPr/>
        </p:nvCxnSpPr>
        <p:spPr>
          <a:xfrm>
            <a:off x="740557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/>
          <p:cNvCxnSpPr/>
          <p:nvPr/>
        </p:nvCxnSpPr>
        <p:spPr>
          <a:xfrm>
            <a:off x="661521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/>
          <p:nvPr/>
        </p:nvCxnSpPr>
        <p:spPr>
          <a:xfrm>
            <a:off x="683850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005617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228900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5388929" y="18752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5612212" y="18788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ângulo 174"/>
          <p:cNvSpPr/>
          <p:nvPr/>
        </p:nvSpPr>
        <p:spPr>
          <a:xfrm>
            <a:off x="7585005" y="4273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76" name="Retângulo 175"/>
          <p:cNvSpPr/>
          <p:nvPr/>
        </p:nvSpPr>
        <p:spPr>
          <a:xfrm>
            <a:off x="7001195" y="3919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6419807" y="3209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5824243" y="320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79" name="Retângulo 178"/>
          <p:cNvSpPr/>
          <p:nvPr/>
        </p:nvSpPr>
        <p:spPr>
          <a:xfrm>
            <a:off x="5232375" y="320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80" name="Conector reto 179"/>
          <p:cNvCxnSpPr/>
          <p:nvPr/>
        </p:nvCxnSpPr>
        <p:spPr>
          <a:xfrm>
            <a:off x="5416667" y="1021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5639950" y="1057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5976639" y="98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6199922" y="10217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6597012" y="950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6820295" y="986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7160681" y="11280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7383964" y="1163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7758663" y="1163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7981946" y="1198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/>
          <p:cNvSpPr/>
          <p:nvPr/>
        </p:nvSpPr>
        <p:spPr>
          <a:xfrm>
            <a:off x="5216153" y="349222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91" name="Conector reto 190"/>
          <p:cNvCxnSpPr/>
          <p:nvPr/>
        </p:nvCxnSpPr>
        <p:spPr>
          <a:xfrm>
            <a:off x="5407532" y="351703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5630815" y="352057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>
            <a:off x="7588101" y="3484740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94" name="Retângulo 193"/>
          <p:cNvSpPr/>
          <p:nvPr/>
        </p:nvSpPr>
        <p:spPr>
          <a:xfrm>
            <a:off x="6999756" y="34847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5" name="Retângulo 194"/>
          <p:cNvSpPr/>
          <p:nvPr/>
        </p:nvSpPr>
        <p:spPr>
          <a:xfrm>
            <a:off x="6405849" y="34847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96" name="Retângulo 195"/>
          <p:cNvSpPr/>
          <p:nvPr/>
        </p:nvSpPr>
        <p:spPr>
          <a:xfrm>
            <a:off x="5814560" y="348988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97" name="Conector reto 196"/>
          <p:cNvCxnSpPr/>
          <p:nvPr/>
        </p:nvCxnSpPr>
        <p:spPr>
          <a:xfrm>
            <a:off x="7765301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7988584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7162784" y="35130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7386067" y="351663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6568876" y="35130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6792159" y="35166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5970498" y="351113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6193781" y="35146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ixaDeTexto 204"/>
          <p:cNvSpPr txBox="1"/>
          <p:nvPr/>
        </p:nvSpPr>
        <p:spPr>
          <a:xfrm>
            <a:off x="4599234" y="62852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6" name="CaixaDeTexto 205"/>
          <p:cNvSpPr txBox="1"/>
          <p:nvPr/>
        </p:nvSpPr>
        <p:spPr>
          <a:xfrm>
            <a:off x="4614452" y="241715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4636512" y="41140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208" name="CaixaDeTexto 207"/>
          <p:cNvSpPr txBox="1"/>
          <p:nvPr/>
        </p:nvSpPr>
        <p:spPr>
          <a:xfrm>
            <a:off x="4603716" y="57823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ângulo 124"/>
          <p:cNvSpPr/>
          <p:nvPr/>
        </p:nvSpPr>
        <p:spPr>
          <a:xfrm>
            <a:off x="6010584" y="2252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43" name="Retângulo 142"/>
          <p:cNvSpPr/>
          <p:nvPr/>
        </p:nvSpPr>
        <p:spPr>
          <a:xfrm>
            <a:off x="6035616" y="2159198"/>
            <a:ext cx="2902821" cy="172522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/>
          <p:cNvSpPr/>
          <p:nvPr/>
        </p:nvSpPr>
        <p:spPr>
          <a:xfrm>
            <a:off x="5415392" y="22520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graphicFrame>
        <p:nvGraphicFramePr>
          <p:cNvPr id="144" name="Tabela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55389"/>
              </p:ext>
            </p:extLst>
          </p:nvPr>
        </p:nvGraphicFramePr>
        <p:xfrm>
          <a:off x="216823" y="1047486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sp>
        <p:nvSpPr>
          <p:cNvPr id="205" name="CaixaDeTexto 204"/>
          <p:cNvSpPr txBox="1"/>
          <p:nvPr/>
        </p:nvSpPr>
        <p:spPr>
          <a:xfrm>
            <a:off x="6704186" y="5566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B1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5415525" y="398766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010943" y="398766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6599279" y="398767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7180527" y="3987668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7768862" y="398766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8353661" y="39841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8949079" y="3984129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537415" y="398413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cxnSp>
        <p:nvCxnSpPr>
          <p:cNvPr id="93" name="Conector reto 92"/>
          <p:cNvCxnSpPr/>
          <p:nvPr/>
        </p:nvCxnSpPr>
        <p:spPr>
          <a:xfrm>
            <a:off x="557855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80183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6177521" y="400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6400804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675522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697850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7361279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7584562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7931893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8155176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8530861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8754144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9112107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9335390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9700442" y="401248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9923725" y="401602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tângulo 114"/>
          <p:cNvSpPr/>
          <p:nvPr/>
        </p:nvSpPr>
        <p:spPr>
          <a:xfrm>
            <a:off x="8939008" y="224371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16" name="Conector reto 115"/>
          <p:cNvCxnSpPr/>
          <p:nvPr/>
        </p:nvCxnSpPr>
        <p:spPr>
          <a:xfrm>
            <a:off x="9130387" y="22685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9353670" y="227206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ângulo 117"/>
          <p:cNvSpPr/>
          <p:nvPr/>
        </p:nvSpPr>
        <p:spPr>
          <a:xfrm>
            <a:off x="9537415" y="224137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19" name="Conector reto 118"/>
          <p:cNvCxnSpPr/>
          <p:nvPr/>
        </p:nvCxnSpPr>
        <p:spPr>
          <a:xfrm>
            <a:off x="9693353" y="22626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9916636" y="226617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tângulo 120"/>
          <p:cNvSpPr/>
          <p:nvPr/>
        </p:nvSpPr>
        <p:spPr>
          <a:xfrm>
            <a:off x="8352584" y="224846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22" name="Retângulo 121"/>
          <p:cNvSpPr/>
          <p:nvPr/>
        </p:nvSpPr>
        <p:spPr>
          <a:xfrm>
            <a:off x="7768774" y="225199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23" name="Retângulo 122"/>
          <p:cNvSpPr/>
          <p:nvPr/>
        </p:nvSpPr>
        <p:spPr>
          <a:xfrm>
            <a:off x="7199821" y="225199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6603539" y="225199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27" name="Retângulo 126"/>
          <p:cNvSpPr/>
          <p:nvPr/>
        </p:nvSpPr>
        <p:spPr>
          <a:xfrm>
            <a:off x="5389169" y="516341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5985671" y="5163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/>
          <p:cNvCxnSpPr/>
          <p:nvPr/>
        </p:nvCxnSpPr>
        <p:spPr>
          <a:xfrm>
            <a:off x="6162876" y="5793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6386159" y="5828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5548655" y="5899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5771938" y="5935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5589050" y="232561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812333" y="23291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80705" y="2307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403988" y="2311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791381" y="231852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7014664" y="232207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/>
          <p:cNvCxnSpPr/>
          <p:nvPr/>
        </p:nvCxnSpPr>
        <p:spPr>
          <a:xfrm>
            <a:off x="7405385" y="231852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/>
          <p:cNvCxnSpPr/>
          <p:nvPr/>
        </p:nvCxnSpPr>
        <p:spPr>
          <a:xfrm>
            <a:off x="7628668" y="2322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/>
          <p:nvPr/>
        </p:nvCxnSpPr>
        <p:spPr>
          <a:xfrm>
            <a:off x="7953072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to 211"/>
          <p:cNvCxnSpPr/>
          <p:nvPr/>
        </p:nvCxnSpPr>
        <p:spPr>
          <a:xfrm>
            <a:off x="8211796" y="23185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/>
          <p:nvPr/>
        </p:nvCxnSpPr>
        <p:spPr>
          <a:xfrm>
            <a:off x="8515612" y="231499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>
            <a:off x="8738895" y="23185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tângulo 214"/>
          <p:cNvSpPr/>
          <p:nvPr/>
        </p:nvSpPr>
        <p:spPr>
          <a:xfrm>
            <a:off x="6570925" y="51633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16" name="Retângulo 215"/>
          <p:cNvSpPr/>
          <p:nvPr/>
        </p:nvSpPr>
        <p:spPr>
          <a:xfrm>
            <a:off x="7159260" y="5163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217" name="Conector reto 216"/>
          <p:cNvCxnSpPr/>
          <p:nvPr/>
        </p:nvCxnSpPr>
        <p:spPr>
          <a:xfrm>
            <a:off x="7343552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566835" y="58996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/>
          <p:cNvCxnSpPr/>
          <p:nvPr/>
        </p:nvCxnSpPr>
        <p:spPr>
          <a:xfrm>
            <a:off x="6723321" y="5828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/>
          <p:cNvCxnSpPr/>
          <p:nvPr/>
        </p:nvCxnSpPr>
        <p:spPr>
          <a:xfrm>
            <a:off x="6946604" y="5864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tângulo 220"/>
          <p:cNvSpPr/>
          <p:nvPr/>
        </p:nvSpPr>
        <p:spPr>
          <a:xfrm>
            <a:off x="7768774" y="519880"/>
            <a:ext cx="2328622" cy="15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Bordadura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Outro Experimento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316279" y="3884427"/>
            <a:ext cx="3036305" cy="20414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/>
          <p:cNvCxnSpPr/>
          <p:nvPr/>
        </p:nvCxnSpPr>
        <p:spPr>
          <a:xfrm>
            <a:off x="8352584" y="5936316"/>
            <a:ext cx="18759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V="1">
            <a:off x="10228521" y="2161953"/>
            <a:ext cx="0" cy="377436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 flipV="1">
            <a:off x="8912565" y="2147581"/>
            <a:ext cx="1315955" cy="1437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 flipV="1">
            <a:off x="8933085" y="2161952"/>
            <a:ext cx="15994" cy="172247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8352584" y="3884427"/>
            <a:ext cx="5964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ixaDeTexto 141"/>
          <p:cNvSpPr txBox="1"/>
          <p:nvPr/>
        </p:nvSpPr>
        <p:spPr>
          <a:xfrm>
            <a:off x="9140310" y="556402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cxnSp>
        <p:nvCxnSpPr>
          <p:cNvPr id="145" name="Conector reto 144"/>
          <p:cNvCxnSpPr/>
          <p:nvPr/>
        </p:nvCxnSpPr>
        <p:spPr>
          <a:xfrm flipV="1">
            <a:off x="5314743" y="163033"/>
            <a:ext cx="1536" cy="37213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5283323" y="163033"/>
            <a:ext cx="248545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 flipV="1">
            <a:off x="7744514" y="152596"/>
            <a:ext cx="2472" cy="19949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6357205" y="1669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207" name="CaixaDeTexto 206"/>
          <p:cNvSpPr txBox="1"/>
          <p:nvPr/>
        </p:nvSpPr>
        <p:spPr>
          <a:xfrm>
            <a:off x="7322211" y="200512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2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84" y="1491970"/>
            <a:ext cx="7919372" cy="52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373673"/>
            <a:ext cx="10032039" cy="6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380677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Repetições/Blocos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+ ...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das repetições/blocos: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:endParaRPr lang="pt-B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 smtClean="0">
                  <a:solidFill>
                    <a:srgbClr val="FF0000"/>
                  </a:solidFill>
                </a:endParaRPr>
              </a:p>
              <a:p>
                <a:endParaRPr lang="pt-BR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aleatório).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4407425"/>
              </a:xfrm>
              <a:prstGeom prst="rect">
                <a:avLst/>
              </a:prstGeom>
              <a:blipFill>
                <a:blip r:embed="rId3"/>
                <a:stretch>
                  <a:fillRect l="-506" t="-692" r="-225" b="-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735547" y="2589803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2856614"/>
                <a:ext cx="3899850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6" y="3661144"/>
                <a:ext cx="3909404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17" y="5193704"/>
                <a:ext cx="6221447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35" y="4427424"/>
                <a:ext cx="4036874" cy="595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2756528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47" y="3571828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0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</p:spPr>
            <p:txBody>
              <a:bodyPr/>
              <a:lstStyle/>
              <a:p>
                <a:r>
                  <a:rPr lang="pt-BR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 de modo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dirty="0" smtClean="0"/>
                  <a:t> seja mínimo.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989"/>
              </a:xfrm>
              <a:blipFill rotWithShape="0">
                <a:blip r:embed="rId2"/>
                <a:stretch>
                  <a:fillRect l="-1043" t="-4706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Obtenção das derivadas parciais de z em relação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0130"/>
                <a:ext cx="10515600" cy="474552"/>
              </a:xfrm>
              <a:prstGeom prst="rect">
                <a:avLst/>
              </a:prstGeom>
              <a:blipFill>
                <a:blip r:embed="rId3"/>
                <a:stretch>
                  <a:fillRect l="-928" t="-24359" b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4127956"/>
                <a:ext cx="3699603" cy="899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034883"/>
                <a:ext cx="3346365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8827825" y="4643084"/>
            <a:ext cx="3101193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4809809"/>
                <a:ext cx="2724785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125" y="5625109"/>
                <a:ext cx="250459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22" y="2640686"/>
                <a:ext cx="4962769" cy="988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00" y="5878889"/>
                <a:ext cx="3473836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9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2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3213842" y="1743828"/>
            <a:ext cx="5510819" cy="490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707" y="-104158"/>
            <a:ext cx="12039362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 de Blocos </a:t>
            </a:r>
            <a:r>
              <a:rPr lang="pt-BR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Casualizados</a:t>
            </a:r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648430" y="6311114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01200" y="4035387"/>
            <a:ext cx="11912691" cy="13163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01200" y="2601983"/>
            <a:ext cx="11912692" cy="135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52" y="222381"/>
            <a:ext cx="8674247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Igualar as derivadas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 smtClean="0"/>
                  <a:t> a 0</a:t>
                </a:r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1" y="1681473"/>
                <a:ext cx="10515600" cy="474552"/>
              </a:xfrm>
              <a:prstGeom prst="rect">
                <a:avLst/>
              </a:prstGeom>
              <a:blipFill rotWithShape="0">
                <a:blip r:embed="rId2"/>
                <a:stretch>
                  <a:fillRect l="-1043" b="-58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2" y="2689816"/>
                <a:ext cx="5466689" cy="1167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86" y="2675323"/>
                <a:ext cx="5654305" cy="1167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4091225"/>
                <a:ext cx="4483663" cy="11423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0" y="4112804"/>
                <a:ext cx="4888839" cy="114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9038070" y="658569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825294"/>
                <a:ext cx="2724785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342" r="-1566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65" y="1640594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3" r="-2920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 para a direita 3"/>
          <p:cNvSpPr/>
          <p:nvPr/>
        </p:nvSpPr>
        <p:spPr>
          <a:xfrm>
            <a:off x="5815591" y="2960450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01200" y="5433959"/>
            <a:ext cx="11912691" cy="13163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" y="5444987"/>
                <a:ext cx="4928337" cy="11261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97" y="5444987"/>
                <a:ext cx="4397038" cy="11261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eta para a direita 3"/>
          <p:cNvSpPr/>
          <p:nvPr/>
        </p:nvSpPr>
        <p:spPr>
          <a:xfrm>
            <a:off x="5815591" y="4339466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para a direita 3"/>
          <p:cNvSpPr/>
          <p:nvPr/>
        </p:nvSpPr>
        <p:spPr>
          <a:xfrm>
            <a:off x="5804620" y="5769901"/>
            <a:ext cx="705850" cy="6458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7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2169506"/>
            <a:ext cx="11900563" cy="32238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4918" y="5486400"/>
            <a:ext cx="11900563" cy="13024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85721" y="5821664"/>
            <a:ext cx="5923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Número de equações normais: 1 + t + r = 7</a:t>
            </a:r>
          </a:p>
          <a:p>
            <a:r>
              <a:rPr lang="pt-BR" sz="2000" dirty="0" smtClean="0">
                <a:solidFill>
                  <a:schemeClr val="bg1"/>
                </a:solidFill>
              </a:rPr>
              <a:t>Generalizando – Número de equações normais: 1+ t + r</a:t>
            </a:r>
            <a:endParaRPr lang="pt-B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Número de incógnitas 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,</a:t>
                </a:r>
                <a:r>
                  <a:rPr lang="pt-BR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pt-B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 smtClean="0">
                    <a:solidFill>
                      <a:schemeClr val="bg1"/>
                    </a:solidFill>
                  </a:rPr>
                  <a:t>) = 7</a:t>
                </a:r>
              </a:p>
              <a:p>
                <a:r>
                  <a:rPr lang="pt-BR" sz="2000" dirty="0" smtClean="0">
                    <a:solidFill>
                      <a:schemeClr val="bg1"/>
                    </a:solidFill>
                  </a:rPr>
                  <a:t>Generalizando – Número de incógnitas: 1 + t + r </a:t>
                </a:r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051" y="5802262"/>
                <a:ext cx="5454314" cy="724109"/>
              </a:xfrm>
              <a:prstGeom prst="rect">
                <a:avLst/>
              </a:prstGeom>
              <a:blipFill>
                <a:blip r:embed="rId2"/>
                <a:stretch>
                  <a:fillRect l="-1117" t="-5042" r="-1899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1" y="1177402"/>
                <a:ext cx="3042884" cy="899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93" y="1243113"/>
                <a:ext cx="2514214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1214131"/>
                <a:ext cx="2448042" cy="8677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91" y="595435"/>
                <a:ext cx="557332" cy="618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248" y="595435"/>
                <a:ext cx="522002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036" y="579789"/>
                <a:ext cx="550472" cy="696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3" y="3475592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2" y="2379768"/>
                <a:ext cx="2568973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251408"/>
                <a:ext cx="2644698" cy="8798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4120079"/>
                <a:ext cx="2640723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2379768"/>
                <a:ext cx="2560509" cy="8677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3263526"/>
                <a:ext cx="2560509" cy="8677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71" y="4074069"/>
                <a:ext cx="2560509" cy="8677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2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134917" y="666307"/>
            <a:ext cx="11900563" cy="59046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28" y="-138414"/>
            <a:ext cx="6839465" cy="88218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91480" y="71847"/>
            <a:ext cx="466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54" y="5349428"/>
                <a:ext cx="3042884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997124"/>
                <a:ext cx="2568973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26" y="2497982"/>
                <a:ext cx="2644698" cy="87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923705"/>
                <a:ext cx="2640723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3" y="956637"/>
                <a:ext cx="2560509" cy="867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2510100"/>
                <a:ext cx="2560509" cy="867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22" y="3808433"/>
                <a:ext cx="2560509" cy="8677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ixaDeTexto 21"/>
          <p:cNvSpPr txBox="1"/>
          <p:nvPr/>
        </p:nvSpPr>
        <p:spPr>
          <a:xfrm>
            <a:off x="5673367" y="182437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5673367" y="321745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/>
              <p:cNvSpPr/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tâ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80" y="5349428"/>
                <a:ext cx="3042884" cy="89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/>
          <p:cNvSpPr txBox="1"/>
          <p:nvPr/>
        </p:nvSpPr>
        <p:spPr>
          <a:xfrm>
            <a:off x="5677553" y="467617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9830235" y="175173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9830235" y="318051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+</a:t>
            </a:r>
            <a:endParaRPr lang="pt-BR" sz="48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9844817" y="4674265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ângulo 36"/>
              <p:cNvSpPr/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tângu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816" y="5318605"/>
                <a:ext cx="3042884" cy="8990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/>
          <p:cNvSpPr txBox="1"/>
          <p:nvPr/>
        </p:nvSpPr>
        <p:spPr>
          <a:xfrm>
            <a:off x="7682609" y="530922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3486890" y="535262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/>
              <a:t>=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3718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404037" y="1371713"/>
            <a:ext cx="110578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Sistema Indeterminado</a:t>
            </a:r>
          </a:p>
          <a:p>
            <a:pPr algn="ctr"/>
            <a:endParaRPr lang="pt-BR" sz="2800" dirty="0" smtClean="0"/>
          </a:p>
          <a:p>
            <a:pPr algn="ctr"/>
            <a:r>
              <a:rPr lang="pt-BR" sz="4000" dirty="0" smtClean="0"/>
              <a:t>As equações não são independentes. </a:t>
            </a:r>
            <a:r>
              <a:rPr lang="pt-BR" sz="3600" dirty="0"/>
              <a:t>O sistema apresenta infinitas </a:t>
            </a:r>
            <a:r>
              <a:rPr lang="pt-BR" sz="3600" dirty="0" smtClean="0"/>
              <a:t>soluções</a:t>
            </a:r>
          </a:p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Solução - Restrições: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896" y="4882602"/>
                <a:ext cx="1747658" cy="1296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71" y="4890633"/>
                <a:ext cx="1819793" cy="1321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4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5944" y="932785"/>
            <a:ext cx="11057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3600" dirty="0" smtClean="0"/>
              <a:t>Admitindo a Restrição: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754" y="3357856"/>
                <a:ext cx="2102179" cy="988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6" y="4411842"/>
                <a:ext cx="1859420" cy="899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2" y="5731622"/>
                <a:ext cx="5733536" cy="89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41" y="876526"/>
                <a:ext cx="1747658" cy="1296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6701458" y="2173099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>
            <a:stCxn id="11" idx="3"/>
          </p:cNvCxnSpPr>
          <p:nvPr/>
        </p:nvCxnSpPr>
        <p:spPr>
          <a:xfrm flipV="1">
            <a:off x="7427688" y="1928037"/>
            <a:ext cx="822253" cy="701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063" y="2134889"/>
                <a:ext cx="3356625" cy="98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5626970" y="2170382"/>
            <a:ext cx="663361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3"/>
          <p:cNvCxnSpPr>
            <a:stCxn id="16" idx="2"/>
          </p:cNvCxnSpPr>
          <p:nvPr/>
        </p:nvCxnSpPr>
        <p:spPr>
          <a:xfrm>
            <a:off x="5958651" y="3137496"/>
            <a:ext cx="2291290" cy="5354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26" y="3005155"/>
                <a:ext cx="1819793" cy="13217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9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80" y="2094872"/>
                <a:ext cx="2143600" cy="461665"/>
              </a:xfrm>
              <a:prstGeom prst="rect">
                <a:avLst/>
              </a:prstGeom>
              <a:blipFill>
                <a:blip r:embed="rId2"/>
                <a:stretch>
                  <a:fillRect t="-12000" r="-21875"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4795113" y="4364846"/>
            <a:ext cx="2323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3 tratamentos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901" y="2946979"/>
                <a:ext cx="3343030" cy="793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75" y="5636768"/>
                <a:ext cx="3422925" cy="793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5641894"/>
                <a:ext cx="3473835" cy="7938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211" y="5636768"/>
                <a:ext cx="3473835" cy="793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833669"/>
                <a:ext cx="2514214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/>
          <p:cNvSpPr/>
          <p:nvPr/>
        </p:nvSpPr>
        <p:spPr>
          <a:xfrm>
            <a:off x="5819553" y="798465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/>
          <p:nvPr/>
        </p:nvCxnSpPr>
        <p:spPr>
          <a:xfrm flipV="1">
            <a:off x="6427680" y="1238983"/>
            <a:ext cx="2234311" cy="343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896" y="665454"/>
                <a:ext cx="1585883" cy="114621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9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4221901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5373" y="5455535"/>
            <a:ext cx="367433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838200" y="46151"/>
            <a:ext cx="10515600" cy="885658"/>
          </a:xfrm>
        </p:spPr>
        <p:txBody>
          <a:bodyPr/>
          <a:lstStyle/>
          <a:p>
            <a:pPr algn="ctr"/>
            <a:r>
              <a:rPr lang="pt-BR" dirty="0" smtClean="0"/>
              <a:t>Sistema de equações normais</a:t>
            </a:r>
            <a:endParaRPr lang="pt-BR" sz="3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569194" y="4315121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82" y="3273574"/>
                <a:ext cx="3364062" cy="796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2" y="5636768"/>
                <a:ext cx="3466718" cy="7938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111956" y="1881981"/>
            <a:ext cx="2905387" cy="18376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048706"/>
                <a:ext cx="2724785" cy="553998"/>
              </a:xfrm>
              <a:prstGeom prst="rect">
                <a:avLst/>
              </a:prstGeom>
              <a:blipFill>
                <a:blip r:embed="rId8"/>
                <a:stretch>
                  <a:fillRect l="-1566" r="-1342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𝑟𝑒𝑝𝑒𝑡𝑖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2,…, 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451" y="2864006"/>
                <a:ext cx="2504595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976" r="-3171" b="-164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ângulo 25"/>
          <p:cNvSpPr/>
          <p:nvPr/>
        </p:nvSpPr>
        <p:spPr>
          <a:xfrm>
            <a:off x="8229219" y="5453356"/>
            <a:ext cx="3715121" cy="13157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355924" y="920336"/>
            <a:ext cx="608127" cy="967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"/>
          <p:cNvCxnSpPr>
            <a:stCxn id="28" idx="3"/>
          </p:cNvCxnSpPr>
          <p:nvPr/>
        </p:nvCxnSpPr>
        <p:spPr>
          <a:xfrm flipV="1">
            <a:off x="7017382" y="1361585"/>
            <a:ext cx="1733253" cy="4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40" y="931809"/>
                <a:ext cx="2448042" cy="8677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991" y="621482"/>
                <a:ext cx="1747658" cy="1296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92" y="2228930"/>
                <a:ext cx="2155590" cy="5196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/>
              <p:cNvSpPr/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tâ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20" y="5713107"/>
                <a:ext cx="3400675" cy="796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/>
              <p:cNvSpPr/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tâ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72" y="5713107"/>
                <a:ext cx="3424142" cy="796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/>
              <p:cNvSpPr/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.3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tâ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748" y="5678266"/>
                <a:ext cx="3407791" cy="796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4205447" cy="6769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4205447" cy="6769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4205447" cy="6769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00" y="5083807"/>
                <a:ext cx="295766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971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6387473" y="572787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92992" y="571857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86" y="1439229"/>
                <a:ext cx="11929730" cy="554319"/>
              </a:xfrm>
              <a:prstGeom prst="rect">
                <a:avLst/>
              </a:prstGeom>
              <a:blipFill>
                <a:blip r:embed="rId9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3363262" y="2008192"/>
            <a:ext cx="474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Exemplo didático</a:t>
            </a:r>
          </a:p>
          <a:p>
            <a:pPr algn="ctr"/>
            <a:r>
              <a:rPr lang="pt-BR" sz="2400" dirty="0" smtClean="0"/>
              <a:t>DBC: 3 tratamentos em 3 Repetições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1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.1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7" y="4001420"/>
                <a:ext cx="2895344" cy="678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 smtClean="0"/>
                  <a:t>Objetivo: Estimar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,...,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BR" sz="2400" dirty="0" smtClean="0"/>
                  <a:t>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dirty="0"/>
                  <a:t>) de modo </a:t>
                </a:r>
                <a:r>
                  <a:rPr lang="pt-BR" sz="2400" dirty="0" smtClean="0"/>
                  <a:t>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seja mínimo.</a:t>
                </a:r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70" y="1430405"/>
                <a:ext cx="11929730" cy="554319"/>
              </a:xfrm>
              <a:prstGeom prst="rect">
                <a:avLst/>
              </a:prstGeom>
              <a:blipFill>
                <a:blip r:embed="rId3"/>
                <a:stretch>
                  <a:fillRect t="-2198" r="-5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4615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Estimação dos parâmetros do modelo</a:t>
            </a:r>
            <a:br>
              <a:rPr lang="pt-BR" dirty="0" smtClean="0"/>
            </a:br>
            <a:r>
              <a:rPr lang="pt-BR" sz="3600" dirty="0" smtClean="0"/>
              <a:t>Método dos mínimos quadrados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5" y="5035268"/>
                <a:ext cx="2895344" cy="6789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̂"/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26" y="5949412"/>
                <a:ext cx="2895344" cy="678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/>
              <p:cNvSpPr/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306" y="5083807"/>
                <a:ext cx="2918107" cy="804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33" y="2945915"/>
                <a:ext cx="5733536" cy="8995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5522692" y="5827199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71727" y="5827198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Generalizando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8317660" y="3912973"/>
            <a:ext cx="3149410" cy="13180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19" y="5083807"/>
                <a:ext cx="2778518" cy="7333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9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09"/>
            <a:ext cx="10515600" cy="733536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55" y="715927"/>
                <a:ext cx="3673763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;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(constante) (efeito fixo);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: efeito devido ao bloco j (efeito aleatório</a:t>
                </a:r>
                <a:r>
                  <a:rPr lang="pt-BR" dirty="0" smtClean="0"/>
                  <a:t>);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devido ao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(efeito pode ser fixo ou aleatório);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30" y="1449463"/>
                <a:ext cx="10838121" cy="3576428"/>
              </a:xfrm>
              <a:prstGeom prst="rect">
                <a:avLst/>
              </a:prstGeom>
              <a:blipFill>
                <a:blip r:embed="rId3"/>
                <a:stretch>
                  <a:fillRect l="-506" t="-853" r="-225" b="-13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203406" y="5201517"/>
            <a:ext cx="11568464" cy="15253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499728" y="5349044"/>
                <a:ext cx="3175934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5349044"/>
                <a:ext cx="3175934" cy="519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 para a direita 11"/>
          <p:cNvSpPr/>
          <p:nvPr/>
        </p:nvSpPr>
        <p:spPr>
          <a:xfrm>
            <a:off x="3803233" y="5429545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391" y="6154738"/>
                <a:ext cx="1421671" cy="369332"/>
              </a:xfrm>
              <a:prstGeom prst="rect">
                <a:avLst/>
              </a:prstGeom>
              <a:blipFill>
                <a:blip r:embed="rId5"/>
                <a:stretch>
                  <a:fillRect t="-13333" r="-12017"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528" y="6125441"/>
                <a:ext cx="1469377" cy="412805"/>
              </a:xfrm>
              <a:prstGeom prst="rect">
                <a:avLst/>
              </a:prstGeom>
              <a:blipFill>
                <a:blip r:embed="rId6"/>
                <a:stretch>
                  <a:fillRect r="-11203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21" y="6153354"/>
                <a:ext cx="918521" cy="369332"/>
              </a:xfrm>
              <a:prstGeom prst="rect">
                <a:avLst/>
              </a:prstGeom>
              <a:blipFill>
                <a:blip r:embed="rId7"/>
                <a:stretch>
                  <a:fillRect t="-6557" r="-185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207243" y="5349043"/>
                <a:ext cx="3175933" cy="51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243" y="5349043"/>
                <a:ext cx="3175933" cy="519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20" y="5268542"/>
                <a:ext cx="3445430" cy="498278"/>
              </a:xfrm>
              <a:prstGeom prst="rect">
                <a:avLst/>
              </a:prstGeom>
              <a:blipFill>
                <a:blip r:embed="rId9"/>
                <a:stretch>
                  <a:fillRect t="-1220" r="-4240" b="-97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 para a direita 11"/>
          <p:cNvSpPr/>
          <p:nvPr/>
        </p:nvSpPr>
        <p:spPr>
          <a:xfrm>
            <a:off x="7462285" y="5411558"/>
            <a:ext cx="444843" cy="3586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/>
          <p:nvPr/>
        </p:nvCxnSpPr>
        <p:spPr>
          <a:xfrm flipH="1">
            <a:off x="1736651" y="5868672"/>
            <a:ext cx="552893" cy="369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2847216" y="5812510"/>
            <a:ext cx="193784" cy="340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3549789" y="5855536"/>
            <a:ext cx="1020437" cy="297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4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6065" y="1012420"/>
            <a:ext cx="1134848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Delineamento no qual os tratamentos são distribuídos em blocos/repetições de modo que dentro destes não ocorra variação </a:t>
            </a:r>
            <a:r>
              <a:rPr lang="pt-BR" sz="2000" dirty="0" smtClean="0"/>
              <a:t>ambiental e todos os tratamentos sejam amostrados uma única vez por bloco.</a:t>
            </a:r>
            <a:endParaRPr lang="pt-BR" sz="2000" dirty="0"/>
          </a:p>
          <a:p>
            <a:pPr marL="0" indent="0" algn="just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Controle Local</a:t>
            </a:r>
            <a:r>
              <a:rPr lang="pt-BR" sz="2000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sz="2000" dirty="0" smtClean="0"/>
              <a:t>Restrição na casualização – </a:t>
            </a:r>
            <a:r>
              <a:rPr lang="pt-BR" sz="2000" dirty="0" err="1" smtClean="0"/>
              <a:t>Aleatorização</a:t>
            </a:r>
            <a:r>
              <a:rPr lang="pt-BR" sz="2000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799129" y="-1381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(DBC)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 modelo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 smtClean="0"/>
                  <a:t>);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)  devem ser aditivos; </a:t>
                </a:r>
                <a:endParaRPr lang="pt-BR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</a:t>
                </a:r>
              </a:p>
              <a:p>
                <a:pPr marL="457200" lvl="1" indent="0" algn="ctr">
                  <a:buNone/>
                </a:pPr>
                <a:endParaRPr lang="pt-BR" dirty="0" smtClean="0"/>
              </a:p>
              <a:p>
                <a:pPr lvl="1"/>
                <a:r>
                  <a:rPr lang="pt-BR" dirty="0" smtClean="0"/>
                  <a:t>Os erros experimentais devem ser normalmente distribuídos, independentes, com média zero e 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de hipóteses.</a:t>
                </a:r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pt-BR" sz="14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93687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0.01**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38762" y="5212928"/>
            <a:ext cx="11809228" cy="1945991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Natureza do efeito de tratamento: Fixo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: m</a:t>
            </a:r>
            <a:r>
              <a:rPr lang="pt-BR" sz="1800" baseline="-25000" dirty="0" smtClean="0"/>
              <a:t>1</a:t>
            </a:r>
            <a:r>
              <a:rPr lang="pt-BR" sz="1800" dirty="0"/>
              <a:t> </a:t>
            </a:r>
            <a:r>
              <a:rPr lang="pt-BR" sz="1800" dirty="0" smtClean="0"/>
              <a:t>=</a:t>
            </a:r>
            <a:r>
              <a:rPr lang="pt-BR" sz="1800" baseline="-25000" dirty="0" smtClean="0"/>
              <a:t> </a:t>
            </a:r>
            <a:r>
              <a:rPr lang="pt-BR" sz="1800" dirty="0" smtClean="0"/>
              <a:t>m</a:t>
            </a:r>
            <a:r>
              <a:rPr lang="pt-BR" sz="1800" baseline="-25000" dirty="0" smtClean="0"/>
              <a:t>2</a:t>
            </a:r>
            <a:r>
              <a:rPr lang="pt-BR" sz="1800" dirty="0" smtClean="0"/>
              <a:t> = ... =</a:t>
            </a:r>
            <a:r>
              <a:rPr lang="pt-BR" sz="1800" baseline="-25000" dirty="0" smtClean="0"/>
              <a:t> </a:t>
            </a:r>
            <a:r>
              <a:rPr lang="pt-BR" sz="1800" dirty="0" err="1" smtClean="0"/>
              <a:t>m</a:t>
            </a:r>
            <a:r>
              <a:rPr lang="pt-BR" sz="1800" baseline="-25000" dirty="0" err="1" smtClean="0"/>
              <a:t>t</a:t>
            </a:r>
            <a:r>
              <a:rPr lang="pt-BR" sz="18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1800" dirty="0" smtClean="0"/>
              <a:t>H</a:t>
            </a:r>
            <a:r>
              <a:rPr lang="pt-BR" sz="1800" baseline="-25000" dirty="0" smtClean="0"/>
              <a:t>a</a:t>
            </a:r>
            <a:r>
              <a:rPr lang="pt-BR" sz="1800" dirty="0" smtClean="0"/>
              <a:t>: não H</a:t>
            </a:r>
            <a:r>
              <a:rPr lang="pt-BR" sz="1800" baseline="-25000" dirty="0" smtClean="0"/>
              <a:t>0</a:t>
            </a:r>
            <a:r>
              <a:rPr lang="pt-BR" sz="1800" dirty="0"/>
              <a:t> </a:t>
            </a:r>
            <a:r>
              <a:rPr lang="pt-BR" sz="18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110612"/>
                <a:ext cx="3673763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4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𝑄𝑀𝑏𝑙𝑜𝑐𝑜𝑠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𝑄𝑀𝑏𝑙𝑜𝑐𝑜𝑠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𝑄𝑀𝑡𝑟𝑎𝑡</m:t>
                                  </m:r>
                                </m:num>
                                <m:den>
                                  <m: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𝑄𝑀𝑟𝑒𝑠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sz="1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∗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−1)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2324"/>
                  </p:ext>
                </p:extLst>
              </p:nvPr>
            </p:nvGraphicFramePr>
            <p:xfrm>
              <a:off x="205561" y="1255428"/>
              <a:ext cx="11441173" cy="260108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783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034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16641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06591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850575">
                      <a:extLst>
                        <a:ext uri="{9D8B030D-6E8A-4147-A177-3AD203B41FA5}">
                          <a16:colId xmlns:a16="http://schemas.microsoft.com/office/drawing/2014/main" val="3722950045"/>
                        </a:ext>
                      </a:extLst>
                    </a:gridCol>
                    <a:gridCol w="2310825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142054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970264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9444" r="-717801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9444" r="-304425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9444" r="-637143" b="-11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30282" r="-717801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30282" r="-304425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30282" r="-637143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30282" r="-135356" b="-1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9919457"/>
                      </a:ext>
                    </a:extLst>
                  </a:tr>
                  <a:tr h="8610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30282" r="-717801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130282" r="-304425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130282" r="-637143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950" t="-130282" r="-135356" b="-88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0.01**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0.05*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3700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 * (t-1)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454167" r="-717801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442" t="-454167" r="-304425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429" t="-454167" r="-637143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016" t="-1108333" r="-71780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1490330" y="-701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Natureza do efeito de tratamento: Aleatório</a:t>
                </a: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pt-B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0, 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𝑒𝑥𝑖𝑠𝑡𝑒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𝑣𝑎𝑟𝑖𝑎𝑏𝑖𝑙𝑖𝑑𝑎𝑑𝑒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𝑔𝑒𝑛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𝑡𝑖𝑐𝑎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𝑒𝑛𝑡𝑟𝑒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𝑑𝑖𝑎𝑠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𝑡𝑟𝑎𝑡𝑎𝑚𝑒𝑛𝑡𝑜𝑠</m:t>
                    </m:r>
                  </m:oMath>
                </a14:m>
                <a:endParaRPr lang="pt-BR" sz="2000" dirty="0"/>
              </a:p>
              <a:p>
                <a:pPr marL="0" indent="0" algn="just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762" y="5212928"/>
                <a:ext cx="11809228" cy="1945991"/>
              </a:xfrm>
              <a:blipFill>
                <a:blip r:embed="rId3"/>
                <a:stretch>
                  <a:fillRect l="-465" t="-3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71" y="331458"/>
                <a:ext cx="3673763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2"/>
              <p:cNvSpPr txBox="1">
                <a:spLocks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Natureza do efeito de blocos: Aleatório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lang="pt-BR" sz="1800" dirty="0" smtClean="0"/>
                  <a:t> A variância de blocos é igual a 0. Não se faz necessário o uso de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800" dirty="0" smtClean="0"/>
                  <a:t>; A variância entre blocos é diferente de 0. É necessária a restrição na casualização por meio do delineamento de blocos </a:t>
                </a:r>
                <a:r>
                  <a:rPr lang="pt-BR" sz="1800" dirty="0" err="1" smtClean="0"/>
                  <a:t>casualizados</a:t>
                </a:r>
                <a:r>
                  <a:rPr lang="pt-BR" sz="1800" dirty="0" smtClean="0"/>
                  <a:t>.</a:t>
                </a:r>
                <a:endParaRPr lang="pt-BR" sz="1800" baseline="-25000" dirty="0"/>
              </a:p>
            </p:txBody>
          </p:sp>
        </mc:Choice>
        <mc:Fallback xmlns="">
          <p:sp>
            <p:nvSpPr>
              <p:cNvPr id="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2" y="3922897"/>
                <a:ext cx="11809228" cy="1945991"/>
              </a:xfrm>
              <a:prstGeom prst="rect">
                <a:avLst/>
              </a:prstGeom>
              <a:blipFill>
                <a:blip r:embed="rId5"/>
                <a:stretch>
                  <a:fillRect l="-465" t="-3448" r="-4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19717" y="2373755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800" dirty="0" smtClean="0"/>
              <a:t>GL(total) =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 + GL(res)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GL(total) – GL(</a:t>
            </a:r>
            <a:r>
              <a:rPr lang="pt-BR" sz="2800" dirty="0" err="1" smtClean="0"/>
              <a:t>trat</a:t>
            </a:r>
            <a:r>
              <a:rPr lang="pt-BR" sz="2800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800" dirty="0" smtClean="0"/>
              <a:t>GL(res) = (</a:t>
            </a:r>
            <a:r>
              <a:rPr lang="pt-BR" sz="2800" dirty="0" err="1" smtClean="0"/>
              <a:t>bt</a:t>
            </a:r>
            <a:r>
              <a:rPr lang="pt-BR" sz="2800" dirty="0" smtClean="0"/>
              <a:t> -1) – (b-1) – (t-1)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/>
              <a:t>bt</a:t>
            </a:r>
            <a:r>
              <a:rPr lang="pt-BR" sz="2800" dirty="0"/>
              <a:t> </a:t>
            </a:r>
            <a:r>
              <a:rPr lang="pt-BR" sz="2800" dirty="0" smtClean="0"/>
              <a:t>-1 – b + 1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 </a:t>
            </a:r>
            <a:r>
              <a:rPr lang="pt-BR" sz="2800" dirty="0" err="1" smtClean="0"/>
              <a:t>bt</a:t>
            </a:r>
            <a:r>
              <a:rPr lang="pt-BR" sz="2800" dirty="0" smtClean="0"/>
              <a:t> – b – t +1 </a:t>
            </a:r>
          </a:p>
          <a:p>
            <a:pPr algn="ctr">
              <a:lnSpc>
                <a:spcPct val="150000"/>
              </a:lnSpc>
            </a:pPr>
            <a:r>
              <a:rPr lang="pt-BR" sz="2800" dirty="0"/>
              <a:t>GL(res) =(</a:t>
            </a:r>
            <a:r>
              <a:rPr lang="pt-BR" sz="2800" dirty="0" smtClean="0"/>
              <a:t>b-1)*(t-1)  </a:t>
            </a:r>
          </a:p>
          <a:p>
            <a:pPr algn="ctr"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8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62" y="2036079"/>
                <a:ext cx="194040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616190" y="1487750"/>
            <a:ext cx="236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Considerando, 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22" y="3786510"/>
                <a:ext cx="9250878" cy="565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2773262"/>
                <a:ext cx="3752309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/>
          <p:cNvSpPr txBox="1">
            <a:spLocks/>
          </p:cNvSpPr>
          <p:nvPr/>
        </p:nvSpPr>
        <p:spPr>
          <a:xfrm>
            <a:off x="1057276" y="-78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Dedução das Somas de Quadrados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)²=[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)]²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608516"/>
                <a:ext cx="9296399" cy="565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1" y="5399921"/>
                <a:ext cx="11875458" cy="1347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</a:t>
                </a:r>
                <a:r>
                  <a:rPr lang="pt-BR" sz="2400" dirty="0"/>
                  <a:t>=</a:t>
                </a:r>
                <a:r>
                  <a:rPr lang="pt-BR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90" y="3082033"/>
                <a:ext cx="3246914" cy="498278"/>
              </a:xfrm>
              <a:prstGeom prst="rect">
                <a:avLst/>
              </a:prstGeom>
              <a:blipFill>
                <a:blip r:embed="rId7"/>
                <a:stretch>
                  <a:fillRect t="-7407" r="-5629" b="-234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8" y="1909056"/>
                <a:ext cx="3673763" cy="557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4" y="2570789"/>
                <a:ext cx="197066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6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𝑑𝑢𝑝𝑙𝑜𝑠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𝑝𝑟𝑜𝑑𝑢𝑡𝑜𝑠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3664"/>
                <a:ext cx="12447181" cy="899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/>
          <p:cNvSpPr/>
          <p:nvPr/>
        </p:nvSpPr>
        <p:spPr>
          <a:xfrm>
            <a:off x="9212205" y="1612435"/>
            <a:ext cx="2814084" cy="1238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1529037" y="282497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</a:rPr>
              <a:t>0</a:t>
            </a:r>
            <a:endParaRPr lang="pt-BR" sz="48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>
            <a:endCxn id="3" idx="1"/>
          </p:cNvCxnSpPr>
          <p:nvPr/>
        </p:nvCxnSpPr>
        <p:spPr>
          <a:xfrm>
            <a:off x="10710530" y="2877879"/>
            <a:ext cx="818507" cy="362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𝑵𝑰𝑫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t-BR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80" y="3646031"/>
                <a:ext cx="2835840" cy="58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05" y="3253454"/>
                <a:ext cx="2371290" cy="1351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5531380" y="3174040"/>
            <a:ext cx="5660052" cy="1431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[(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)]²</m:t>
                          </m:r>
                          <m:r>
                            <m:rPr>
                              <m:nor/>
                            </m:rPr>
                            <a:rPr lang="pt-BR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8" y="160505"/>
                <a:ext cx="11575285" cy="1347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50" y="3329077"/>
                <a:ext cx="1585883" cy="11462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/>
              <p:cNvSpPr/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tâ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59" y="3253895"/>
                <a:ext cx="1747658" cy="1296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406" y="5432021"/>
                <a:ext cx="9867014" cy="988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4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/>
          <p:cNvCxnSpPr/>
          <p:nvPr/>
        </p:nvCxnSpPr>
        <p:spPr>
          <a:xfrm>
            <a:off x="2378147" y="1280334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6859437" y="1353430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9724802" y="1334827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9" y="4306099"/>
                <a:ext cx="175907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4231131"/>
                <a:ext cx="162339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𝑆𝑄𝑟𝑒𝑠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8" y="5531040"/>
                <a:ext cx="14825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𝑺𝑸𝒕𝒐𝒕𝒂𝒍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827" y="1831600"/>
                <a:ext cx="17988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𝑺𝑸𝒕𝒓𝒂𝒕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47" y="1846806"/>
                <a:ext cx="162897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>
                          <a:latin typeface="Cambria Math" panose="02040503050406030204" pitchFamily="18" charset="0"/>
                        </a:rPr>
                        <m:t>𝑺𝑸𝒓𝒆𝒔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871" y="1831599"/>
                <a:ext cx="146386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6" y="1831600"/>
                <a:ext cx="5838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56" y="1831599"/>
                <a:ext cx="58381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641" y="3961926"/>
                <a:ext cx="2300886" cy="11679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878" y="3843925"/>
                <a:ext cx="2377382" cy="11679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/>
              <p:cNvSpPr/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Retâ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237" y="5197379"/>
                <a:ext cx="3890489" cy="11679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²+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15" y="161209"/>
                <a:ext cx="9867014" cy="988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/>
          <p:cNvCxnSpPr/>
          <p:nvPr/>
        </p:nvCxnSpPr>
        <p:spPr>
          <a:xfrm>
            <a:off x="4676796" y="1280333"/>
            <a:ext cx="0" cy="36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𝑺𝑸𝒃𝒍𝒐𝒄𝒐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021" y="1843107"/>
                <a:ext cx="189346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211" y="1843106"/>
                <a:ext cx="583813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87" y="2893872"/>
                <a:ext cx="182287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358" y="2502862"/>
                <a:ext cx="2492990" cy="11679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4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1215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3" y="105552"/>
                <a:ext cx="2654958" cy="1347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𝑔𝑒𝑟𝑎𝑙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537" y="5520269"/>
                <a:ext cx="8810625" cy="8995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2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173" y="290055"/>
                <a:ext cx="11058944" cy="13471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75479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2" y="2250562"/>
                <a:ext cx="11058944" cy="1214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3200" dirty="0" smtClean="0"/>
                  <a:t> </a:t>
                </a:r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" y="3692223"/>
                <a:ext cx="11101389" cy="1094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70" y="5054729"/>
                <a:ext cx="8852873" cy="13849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8215423" y="5139069"/>
            <a:ext cx="2232837" cy="1041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10" idx="3"/>
            <a:endCxn id="12" idx="1"/>
          </p:cNvCxnSpPr>
          <p:nvPr/>
        </p:nvCxnSpPr>
        <p:spPr>
          <a:xfrm flipV="1">
            <a:off x="10448260" y="5660064"/>
            <a:ext cx="51866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966924" y="5475398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185685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8" y="111972"/>
                <a:ext cx="2377381" cy="1167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134982"/>
              </p:ext>
            </p:extLst>
          </p:nvPr>
        </p:nvGraphicFramePr>
        <p:xfrm>
          <a:off x="1516911" y="124192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87660"/>
              </p:ext>
            </p:extLst>
          </p:nvPr>
        </p:nvGraphicFramePr>
        <p:xfrm>
          <a:off x="6600497" y="124192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41725"/>
                <a:ext cx="8215521" cy="1167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6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/>
              <p:cNvSpPr/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4184671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/>
              <p:cNvSpPr/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e>
                          </m:nary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625" y="5499236"/>
                <a:ext cx="7724775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915684" y="5564372"/>
            <a:ext cx="1892595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808279" y="6096000"/>
            <a:ext cx="836428" cy="7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61" y="449725"/>
                <a:ext cx="208351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/>
              <p:cNvSpPr/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sSubSup>
                        <m:sSub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Retâ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4" y="1757701"/>
                <a:ext cx="11334750" cy="1347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/>
              <p:cNvSpPr/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5" name="Retâ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3409851"/>
                <a:ext cx="11058944" cy="1526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7" y="5010051"/>
                <a:ext cx="11058944" cy="15265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409" y="111972"/>
                <a:ext cx="2492990" cy="1167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68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241725"/>
                <a:ext cx="2681286" cy="1034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2603521"/>
                <a:ext cx="11668126" cy="1214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1458178"/>
                <a:ext cx="2681286" cy="97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6" y="4098293"/>
                <a:ext cx="11668126" cy="1200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37" y="5499236"/>
                <a:ext cx="9044763" cy="1200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7336465" y="5564372"/>
            <a:ext cx="2034363" cy="1063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2" idx="3"/>
          </p:cNvCxnSpPr>
          <p:nvPr/>
        </p:nvCxnSpPr>
        <p:spPr>
          <a:xfrm>
            <a:off x="9370828" y="6096000"/>
            <a:ext cx="13862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757039" y="591842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Correção</a:t>
            </a:r>
            <a:endParaRPr lang="pt-B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acc>
                        <m:accPr>
                          <m:chr m:val="̂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1" y="241725"/>
                <a:ext cx="8747149" cy="1347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1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ln w="571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426022"/>
                <a:ext cx="8852873" cy="1384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50" y="3393989"/>
                <a:ext cx="8852872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𝑆𝑄𝑏𝑙𝑜𝑐𝑜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49" y="2002370"/>
                <a:ext cx="8852873" cy="1200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𝑆𝑄𝑟𝑒𝑠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pt-BR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BR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²</m:t>
                        </m:r>
                      </m:e>
                    </m:nary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</m:oMath>
                </a14:m>
                <a:r>
                  <a:rPr lang="pt-BR" sz="2400" dirty="0" smtClean="0"/>
                  <a:t> 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5" y="4857737"/>
                <a:ext cx="11717080" cy="843885"/>
              </a:xfrm>
              <a:prstGeom prst="rect">
                <a:avLst/>
              </a:prstGeom>
              <a:blipFill>
                <a:blip r:embed="rId5"/>
                <a:stretch>
                  <a:fillRect b="-4861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6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Tomada de decisão – Teste F</a:t>
            </a:r>
          </a:p>
          <a:p>
            <a:pPr algn="ctr"/>
            <a:r>
              <a:rPr lang="pt-BR" sz="3600" dirty="0" smtClean="0"/>
              <a:t>Análise de Variância - ANOVA</a:t>
            </a:r>
            <a:endParaRPr lang="pt-BR" sz="36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96701" y="1651591"/>
            <a:ext cx="11789735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/>
              <a:t>F não significativo (</a:t>
            </a:r>
            <a:r>
              <a:rPr lang="pt-BR" sz="1800" dirty="0" err="1" smtClean="0"/>
              <a:t>ns</a:t>
            </a:r>
            <a:r>
              <a:rPr lang="pt-BR" sz="1800" dirty="0" smtClean="0"/>
              <a:t>)</a:t>
            </a:r>
          </a:p>
          <a:p>
            <a:pPr lvl="2" algn="just"/>
            <a:r>
              <a:rPr lang="pt-BR" sz="1200" dirty="0" smtClean="0"/>
              <a:t>Se F calculado &lt; F tabelado (1% ou 5%)</a:t>
            </a:r>
          </a:p>
          <a:p>
            <a:pPr lvl="2" algn="just"/>
            <a:r>
              <a:rPr lang="pt-BR" sz="1200" dirty="0" smtClean="0"/>
              <a:t>p-valor &gt; 5%</a:t>
            </a:r>
            <a:endParaRPr lang="pt-BR" sz="1600" dirty="0"/>
          </a:p>
          <a:p>
            <a:pPr algn="just"/>
            <a:r>
              <a:rPr lang="pt-BR" sz="1800" dirty="0" smtClean="0"/>
              <a:t>F </a:t>
            </a:r>
            <a:r>
              <a:rPr lang="pt-BR" sz="1800" dirty="0"/>
              <a:t>significativo (* (5%) ou ** (1%)) – Rejeita </a:t>
            </a:r>
            <a:r>
              <a:rPr lang="pt-BR" sz="1800" dirty="0" smtClean="0"/>
              <a:t>H</a:t>
            </a:r>
            <a:r>
              <a:rPr lang="pt-BR" sz="1800" baseline="-25000" dirty="0" smtClean="0"/>
              <a:t>0</a:t>
            </a:r>
            <a:r>
              <a:rPr lang="pt-BR" sz="1800" dirty="0" smtClean="0"/>
              <a:t>. </a:t>
            </a:r>
            <a:endParaRPr lang="pt-BR" sz="1800" dirty="0"/>
          </a:p>
          <a:p>
            <a:pPr lvl="2" algn="just"/>
            <a:endParaRPr lang="pt-BR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3,15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4,98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2,03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</m:oMath>
                          </a14:m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 **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892105"/>
                  </p:ext>
                </p:extLst>
              </p:nvPr>
            </p:nvGraphicFramePr>
            <p:xfrm>
              <a:off x="1346791" y="4362063"/>
              <a:ext cx="8555664" cy="12573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9458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16297078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4060452744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3117298683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1520469152"/>
                        </a:ext>
                      </a:extLst>
                    </a:gridCol>
                    <a:gridCol w="1069458">
                      <a:extLst>
                        <a:ext uri="{9D8B030D-6E8A-4147-A177-3AD203B41FA5}">
                          <a16:colId xmlns:a16="http://schemas.microsoft.com/office/drawing/2014/main" val="294007373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SQ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QM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F(5%)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F(1%)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p-valor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610974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305487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1.26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116667" r="-200568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116667" r="-101714" b="-3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0,2902 </a:t>
                          </a:r>
                          <a:r>
                            <a:rPr lang="pt-BR" sz="1600" b="0" i="0" u="none" strike="noStrike" dirty="0" err="1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30314842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891613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3.69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432" t="-221951" r="-200568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857" t="-221951" r="-101714" b="-2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8864" t="-221951" r="-1136" b="-25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>
                              <a:effectLst/>
                            </a:rPr>
                            <a:t>Resíduo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6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16452056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241942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9" y="1651591"/>
            <a:ext cx="5478265" cy="213419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70388" y="4054286"/>
            <a:ext cx="8573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1400" dirty="0" smtClean="0"/>
              <a:t>Tabela 2. Análise de variância de produtividade de grãos em Kg ha</a:t>
            </a:r>
            <a:r>
              <a:rPr lang="pt-BR" baseline="30000" dirty="0"/>
              <a:t>-1</a:t>
            </a:r>
            <a:r>
              <a:rPr lang="pt-BR" sz="1400" dirty="0" smtClean="0"/>
              <a:t> referente a avaliação de 35 linhagens de feijão.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2∗305487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102∗241942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104∗2419425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=0,9832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123" y="5742359"/>
                <a:ext cx="7798352" cy="521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88958" y="6579415"/>
            <a:ext cx="11005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Do vale, N.M.. Melhoramento de feijão carioca com ênfase em precocidade. Dissertação. 2015. http</a:t>
            </a:r>
            <a:r>
              <a:rPr lang="pt-BR" sz="1000" dirty="0"/>
              <a:t>://www.locus.ufv.br/bitstream/handle/123456789/6872/texto%20completo.pdf?sequence=1&amp;isAllowed=y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-9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 smtClean="0"/>
              <a:t>DIC </a:t>
            </a:r>
            <a:r>
              <a:rPr lang="pt-BR" sz="3600" i="1" dirty="0" err="1" smtClean="0"/>
              <a:t>vs</a:t>
            </a:r>
            <a:r>
              <a:rPr lang="pt-BR" sz="3600" dirty="0" smtClean="0"/>
              <a:t> DBC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𝑆𝑄𝑏𝑙𝑜𝑐𝑜𝑠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pt-BR" sz="1600" b="0" i="1" u="none" strike="noStrike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∗(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sz="14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941103"/>
                  </p:ext>
                </p:extLst>
              </p:nvPr>
            </p:nvGraphicFramePr>
            <p:xfrm>
              <a:off x="1760505" y="4137759"/>
              <a:ext cx="8388251" cy="2590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251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979472277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3111276730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90850670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17073" r="-631618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17073" r="-246371" b="-990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53933" r="-631618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53933" r="-246371" b="-356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0963480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85625" r="-631618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85625" r="-246371" b="-9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6273" t="-85625" r="-328" b="-9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(b-1)*(t-1)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312632" r="-631618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0081" t="-312632" r="-246371" b="-6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088" t="-956098" r="-631618" b="-5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pt-BR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𝑆𝑄𝑡𝑟𝑎𝑡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𝑆𝑄𝑟𝑒𝑠</m:t>
                                        </m:r>
                                      </m:num>
                                      <m:den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100269"/>
                  </p:ext>
                </p:extLst>
              </p:nvPr>
            </p:nvGraphicFramePr>
            <p:xfrm>
              <a:off x="1760505" y="1037077"/>
              <a:ext cx="8388000" cy="29201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155309642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84129891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656641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809442271"/>
                        </a:ext>
                      </a:extLst>
                    </a:gridCol>
                    <a:gridCol w="1512000">
                      <a:extLst>
                        <a:ext uri="{9D8B030D-6E8A-4147-A177-3AD203B41FA5}">
                          <a16:colId xmlns:a16="http://schemas.microsoft.com/office/drawing/2014/main" val="2428563417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1093569292"/>
                        </a:ext>
                      </a:extLst>
                    </a:gridCol>
                  </a:tblGrid>
                  <a:tr h="86810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FV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 smtClean="0">
                              <a:effectLst/>
                            </a:rPr>
                            <a:t>GL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699" r="-631618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699" r="-246371" b="-237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543827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Tratamentos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90566" r="-631618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90566" r="-246371" b="-113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273" t="-90566" r="-328" b="-113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22469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Resíduo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t(r-1)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300000" r="-631618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0081" t="-300000" r="-246371" b="-79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92563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u="none" strike="noStrike" dirty="0">
                              <a:effectLst/>
                            </a:rPr>
                            <a:t>Total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tr-1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</a:t>
                          </a:r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088" t="-524675" r="-631618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342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-184298" y="159299"/>
            <a:ext cx="2310810" cy="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 smtClean="0"/>
              <a:t>Exemplo</a:t>
            </a:r>
          </a:p>
          <a:p>
            <a:pPr marL="0" indent="0" algn="ctr">
              <a:buNone/>
            </a:pPr>
            <a:r>
              <a:rPr lang="pt-BR" sz="1800" dirty="0" smtClean="0"/>
              <a:t>5 tratamentos</a:t>
            </a:r>
          </a:p>
          <a:p>
            <a:pPr marL="0" indent="0" algn="ctr">
              <a:buNone/>
            </a:pPr>
            <a:r>
              <a:rPr lang="pt-BR" sz="1800" dirty="0" smtClean="0"/>
              <a:t>3 repetições</a:t>
            </a:r>
            <a:endParaRPr lang="pt-BR" sz="1800" baseline="-25000" dirty="0"/>
          </a:p>
        </p:txBody>
      </p:sp>
      <p:sp>
        <p:nvSpPr>
          <p:cNvPr id="6" name="Retângulo 5"/>
          <p:cNvSpPr/>
          <p:nvPr/>
        </p:nvSpPr>
        <p:spPr>
          <a:xfrm>
            <a:off x="665080" y="2497131"/>
            <a:ext cx="9044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DIC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0540" y="5129476"/>
            <a:ext cx="1053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DBC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737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sz="2400" dirty="0" smtClean="0"/>
              </a:p>
              <a:p>
                <a:endParaRPr lang="pt-BR" sz="2400" dirty="0"/>
              </a:p>
              <a:p>
                <a:r>
                  <a:rPr lang="pt-BR" sz="2400" dirty="0"/>
                  <a:t>Eficiência relativa: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𝐸𝑅</m:t>
                    </m:r>
                    <m:r>
                      <a:rPr lang="pt-B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𝑄𝑀𝑏𝑙𝑜𝑐𝑜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num>
                      <m:den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𝑄𝑀𝑒𝑟𝑟𝑜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𝐷𝐵𝐶</m:t>
                        </m:r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644229" y="4285007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973838" y="3743052"/>
            <a:ext cx="524540" cy="54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(b-1)(t-1)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29" y="3342031"/>
                <a:ext cx="3641831" cy="461665"/>
              </a:xfrm>
              <a:prstGeom prst="rect">
                <a:avLst/>
              </a:prstGeom>
              <a:blipFill>
                <a:blip r:embed="rId3"/>
                <a:stretch>
                  <a:fillRect l="-2680" t="-10526" r="-1675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DBC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</a:t>
            </a:r>
            <a:r>
              <a:rPr lang="pt-BR" sz="3200" b="1" dirty="0" smtClean="0"/>
              <a:t>arroz </a:t>
            </a:r>
            <a:r>
              <a:rPr lang="pt-BR" sz="3200" b="1" dirty="0"/>
              <a:t>quanto a </a:t>
            </a:r>
            <a:r>
              <a:rPr lang="pt-BR" sz="3200" b="1" dirty="0" smtClean="0"/>
              <a:t>produtividade de grãos (Kg ha</a:t>
            </a:r>
            <a:r>
              <a:rPr lang="pt-BR" sz="3200" b="1" baseline="30000" dirty="0" smtClean="0"/>
              <a:t>-1</a:t>
            </a:r>
            <a:r>
              <a:rPr lang="pt-BR" sz="3200" b="1" dirty="0" smtClean="0"/>
              <a:t>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3757"/>
              </p:ext>
            </p:extLst>
          </p:nvPr>
        </p:nvGraphicFramePr>
        <p:xfrm>
          <a:off x="9236149" y="159992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6784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09428"/>
              </p:ext>
            </p:extLst>
          </p:nvPr>
        </p:nvGraphicFramePr>
        <p:xfrm>
          <a:off x="1168407" y="152904"/>
          <a:ext cx="2700000" cy="652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550009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4604813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60009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Planilha de Dados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8561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Cultivar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Produtividade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06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9099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5979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3514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5396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4218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3146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271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3016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4921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6266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2072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99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11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5760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785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4130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4753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4813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5113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8888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4623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72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680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6122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546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21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7119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22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6375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5988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9384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130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4844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47536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4198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548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4750</a:t>
                      </a:r>
                    </a:p>
                  </a:txBody>
                  <a:tcPr marL="5666" marR="5666" marT="56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9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val="1305151237"/>
                        </a:ext>
                      </a:extLst>
                    </a:gridCol>
                  </a:tblGrid>
                  <a:tr h="1828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𝐭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</m:sub>
                                </m:sSub>
                                <m:r>
                                  <a:rPr lang="pt-BR" sz="1400" b="1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𝐢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𝟏𝟑𝟒𝟕𝟔𝟑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</m:t>
                                        </m:r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𝟏𝟖𝟔𝟖𝟖𝟎𝟎𝟏𝟖𝟓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..</m:t>
                                    </m:r>
                                  </m:sub>
                                </m:sSub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𝟒𝟒𝟗𝟐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pt-BR" sz="1400" b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229821"/>
                  </p:ext>
                </p:extLst>
              </p:nvPr>
            </p:nvGraphicFramePr>
            <p:xfrm>
              <a:off x="138878" y="110278"/>
              <a:ext cx="10944000" cy="494091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073972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573523412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12390041"/>
                        </a:ext>
                      </a:extLst>
                    </a:gridCol>
                    <a:gridCol w="1044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61119379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89978525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25494254"/>
                        </a:ext>
                      </a:extLst>
                    </a:gridCol>
                    <a:gridCol w="2052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305151237"/>
                        </a:ext>
                      </a:extLst>
                    </a:gridCol>
                  </a:tblGrid>
                  <a:tr h="220980">
                    <a:tc gridSpan="7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758722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 smtClean="0">
                              <a:effectLst/>
                            </a:rPr>
                            <a:t>Repetições/Blocos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41509" r="-2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41509" r="-100593" b="-6339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41509" r="-593" b="-633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94094320"/>
                      </a:ext>
                    </a:extLst>
                  </a:tr>
                  <a:tr h="4220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5600.667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4024.333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3972.333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5222.333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4517.667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3052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4427.333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3923.667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5583.333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4597.333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5227312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380000" r="-561397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380000" r="-2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33531" t="-380000" r="-100593" b="-1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433531" t="-380000" r="-593" b="-1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54312004"/>
                      </a:ext>
                    </a:extLst>
                  </a:tr>
                  <a:tr h="64306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611321" r="-561397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611321" r="-200593" b="-6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0053808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368" t="-1160000" r="-56139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4601,1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4278,2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233531" t="-1160000" r="-200593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=5427+5979+5396=16802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5360805"/>
                <a:ext cx="4915352" cy="630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=5427 +3719+…+4844 =46011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1" y="6159373"/>
                <a:ext cx="6260668" cy="6056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=5427+5979+…+4750=134763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432" y="5360805"/>
                <a:ext cx="6049494" cy="627479"/>
              </a:xfrm>
              <a:prstGeom prst="rect">
                <a:avLst/>
              </a:prstGeom>
              <a:blipFill rotWithShape="0">
                <a:blip r:embed="rId5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16802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=5600,667 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098437"/>
                <a:ext cx="4012018" cy="6112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10,3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134763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=4492,1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329" y="4764695"/>
                <a:ext cx="4260111" cy="541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46011</m:t>
                          </m:r>
                        </m:num>
                        <m:den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=4601,1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70" y="6159373"/>
                <a:ext cx="4012018" cy="6112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DIC </a:t>
            </a:r>
            <a:r>
              <a:rPr lang="pt-BR" i="1" dirty="0" err="1" smtClean="0"/>
              <a:t>vs</a:t>
            </a:r>
            <a:r>
              <a:rPr lang="pt-BR" dirty="0" smtClean="0"/>
              <a:t> DBC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312890" y="521430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908308" y="52143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496644" y="521430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077892" y="5214303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666227" y="52143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475918" y="5239115"/>
            <a:ext cx="21261" cy="15093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869920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9074886" y="523556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298169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65258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987587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258644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0481927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0829258" y="52391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1052541" y="52426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8295167" y="183000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8890585" y="183000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9478921" y="1830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063711" y="183000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652046" y="183000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cxnSp>
        <p:nvCxnSpPr>
          <p:cNvPr id="28" name="Conector reto 27"/>
          <p:cNvCxnSpPr/>
          <p:nvPr/>
        </p:nvCxnSpPr>
        <p:spPr>
          <a:xfrm>
            <a:off x="10822167" y="18858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1045450" y="18894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025155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1047483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968448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990776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9074883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298166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458195" y="189653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1478" y="190007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0654271" y="6399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10070461" y="6045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9489073" y="5336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93509" y="5336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42" name="Retângulo 41"/>
          <p:cNvSpPr/>
          <p:nvPr/>
        </p:nvSpPr>
        <p:spPr>
          <a:xfrm>
            <a:off x="8301641" y="53361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>
            <a:off x="8485933" y="1234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8709216" y="1269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9045905" y="1198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269188" y="1234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9666278" y="11634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9889561" y="1198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0229947" y="13407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453230" y="13761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0827929" y="1376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1051212" y="1411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/>
          <p:cNvSpPr/>
          <p:nvPr/>
        </p:nvSpPr>
        <p:spPr>
          <a:xfrm>
            <a:off x="8285419" y="3513493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54" name="Conector reto 53"/>
          <p:cNvCxnSpPr/>
          <p:nvPr/>
        </p:nvCxnSpPr>
        <p:spPr>
          <a:xfrm>
            <a:off x="8476798" y="35382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700081" y="35418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10657367" y="350600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10069022" y="350600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9475115" y="350600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59" name="Retângulo 58"/>
          <p:cNvSpPr/>
          <p:nvPr/>
        </p:nvSpPr>
        <p:spPr>
          <a:xfrm>
            <a:off x="8883826" y="35111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60" name="Conector reto 59"/>
          <p:cNvCxnSpPr/>
          <p:nvPr/>
        </p:nvCxnSpPr>
        <p:spPr>
          <a:xfrm>
            <a:off x="10834567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11057850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10232050" y="3534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10455333" y="3537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9638142" y="35343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9861425" y="353790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9039764" y="3532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9263047" y="3535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/>
          <p:cNvSpPr/>
          <p:nvPr/>
        </p:nvSpPr>
        <p:spPr>
          <a:xfrm>
            <a:off x="3343938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69" name="Conector reto 68"/>
          <p:cNvCxnSpPr/>
          <p:nvPr/>
        </p:nvCxnSpPr>
        <p:spPr>
          <a:xfrm>
            <a:off x="3535317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3758600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976428" y="35237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571846" y="35237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2160182" y="352372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74" name="Retângulo 73"/>
          <p:cNvSpPr/>
          <p:nvPr/>
        </p:nvSpPr>
        <p:spPr>
          <a:xfrm>
            <a:off x="2744972" y="35237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5" name="Retângulo 74"/>
          <p:cNvSpPr/>
          <p:nvPr/>
        </p:nvSpPr>
        <p:spPr>
          <a:xfrm>
            <a:off x="3333307" y="35237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76" name="Retângulo 75"/>
          <p:cNvSpPr/>
          <p:nvPr/>
        </p:nvSpPr>
        <p:spPr>
          <a:xfrm>
            <a:off x="990601" y="1826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77" name="Retângulo 76"/>
          <p:cNvSpPr/>
          <p:nvPr/>
        </p:nvSpPr>
        <p:spPr>
          <a:xfrm>
            <a:off x="1586019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174355" y="182646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79" name="Retângulo 78"/>
          <p:cNvSpPr/>
          <p:nvPr/>
        </p:nvSpPr>
        <p:spPr>
          <a:xfrm>
            <a:off x="2755603" y="1826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0" name="Retângulo 79"/>
          <p:cNvSpPr/>
          <p:nvPr/>
        </p:nvSpPr>
        <p:spPr>
          <a:xfrm>
            <a:off x="3343938" y="182646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976428" y="5214302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2" name="Retângulo 81"/>
          <p:cNvSpPr/>
          <p:nvPr/>
        </p:nvSpPr>
        <p:spPr>
          <a:xfrm>
            <a:off x="1571846" y="5214302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2160182" y="5214303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2741430" y="521430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3329765" y="5214302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990601" y="121299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1586019" y="12129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2174355" y="12130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9" name="Retângulo 88"/>
          <p:cNvSpPr/>
          <p:nvPr/>
        </p:nvSpPr>
        <p:spPr>
          <a:xfrm>
            <a:off x="2755603" y="121298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90" name="Conector reto 89"/>
          <p:cNvCxnSpPr/>
          <p:nvPr/>
        </p:nvCxnSpPr>
        <p:spPr>
          <a:xfrm>
            <a:off x="113945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136273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738424" y="523556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1961707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231612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253940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2922182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3145465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3492796" y="52391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3716079" y="52426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1167801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1391084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1749047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972330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2337382" y="14965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2560665" y="1531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2911541" y="1425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3134824" y="1461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3528230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3751513" y="190008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07999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131282" y="1896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2351560" y="1889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574843" y="1892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1745505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1968788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1164259" y="1900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387542" y="190362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3503428" y="35796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3726711" y="35831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293281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315609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236574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258902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756144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979427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139456" y="35902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362739" y="35937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/>
          <p:cNvSpPr txBox="1"/>
          <p:nvPr/>
        </p:nvSpPr>
        <p:spPr>
          <a:xfrm>
            <a:off x="4294158" y="-44521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0" name="Conector de Seta Reta 129"/>
          <p:cNvCxnSpPr/>
          <p:nvPr/>
        </p:nvCxnSpPr>
        <p:spPr>
          <a:xfrm>
            <a:off x="4233566" y="118469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4294158" y="5972755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3" name="CaixaDeTexto 132"/>
          <p:cNvSpPr txBox="1"/>
          <p:nvPr/>
        </p:nvSpPr>
        <p:spPr>
          <a:xfrm>
            <a:off x="7482745" y="-493542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8022686" y="60456"/>
            <a:ext cx="4041" cy="6643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/>
          <p:cNvSpPr txBox="1"/>
          <p:nvPr/>
        </p:nvSpPr>
        <p:spPr>
          <a:xfrm>
            <a:off x="7311101" y="596539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210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758" y="73846"/>
            <a:ext cx="5439032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Pressupostos da ANOVA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3795232"/>
            <a:ext cx="3057525" cy="6191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4851024"/>
            <a:ext cx="3343275" cy="4953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2910402"/>
            <a:ext cx="4248150" cy="35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1960009263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Resíduos</a:t>
                          </a:r>
                        </a:p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400" dirty="0" smtClean="0">
                              <a:solidFill>
                                <a:schemeClr val="tx1"/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pt-BR" sz="13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8068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479099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23514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744218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43146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62717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123016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9049215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86266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632072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999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83611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15785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184130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04753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915113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178888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94623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0272423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606806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4361228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275467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35521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371192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432294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7659881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39384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13130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2447536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554899"/>
                      </a:ext>
                    </a:extLst>
                  </a:tr>
                  <a:tr h="13597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894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174685"/>
                  </p:ext>
                </p:extLst>
              </p:nvPr>
            </p:nvGraphicFramePr>
            <p:xfrm>
              <a:off x="7936595" y="131512"/>
              <a:ext cx="4078588" cy="666757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35294">
                      <a:extLst>
                        <a:ext uri="{9D8B030D-6E8A-4147-A177-3AD203B41FA5}">
                          <a16:colId xmlns:a16="http://schemas.microsoft.com/office/drawing/2014/main" xmlns="" val="15500097"/>
                        </a:ext>
                      </a:extLst>
                    </a:gridCol>
                    <a:gridCol w="635294">
                      <a:extLst>
                        <a:ext uri="{9D8B030D-6E8A-4147-A177-3AD203B41FA5}">
                          <a16:colId xmlns:a16="http://schemas.microsoft.com/office/drawing/2014/main" xmlns="" val="346048134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xmlns="" val="1960009263"/>
                        </a:ext>
                      </a:extLst>
                    </a:gridCol>
                    <a:gridCol w="1836000"/>
                  </a:tblGrid>
                  <a:tr h="43822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Cultivar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Bloco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Produtividade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22185" t="-8333" r="-993" b="-1443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348068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7479099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592.23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223514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-309.57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5744218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-414.33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2343146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-227.43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88162717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641.77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0123016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293.67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19049215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0886266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-327.23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2632072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99999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304.57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883611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915785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5184130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-303.77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2804753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8915113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41178888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88.90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2194623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-156.90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90272423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-213.33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8606806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-46.43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4361228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259.77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32275467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352.33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1535521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84371192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-382.57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28432294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682.67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77659881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-286.43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15539384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-396.23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8613130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2447536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-185.43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41554899"/>
                      </a:ext>
                    </a:extLst>
                  </a:tr>
                  <a:tr h="2076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5666" marR="5666" marT="5666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3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47.77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03894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aixaDeTexto 8"/>
          <p:cNvSpPr txBox="1"/>
          <p:nvPr/>
        </p:nvSpPr>
        <p:spPr>
          <a:xfrm>
            <a:off x="4790432" y="290857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Aditividade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𝑁𝐼𝐷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pt-BR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37" y="1579643"/>
                <a:ext cx="2380332" cy="498855"/>
              </a:xfrm>
              <a:prstGeom prst="rect">
                <a:avLst/>
              </a:prstGeom>
              <a:blipFill rotWithShape="0">
                <a:blip r:embed="rId6"/>
                <a:stretch>
                  <a:fillRect r="-256" b="-109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" y="1550116"/>
                <a:ext cx="3673763" cy="557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3555224" y="390843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Normalidade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52862" y="4906476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Independência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414962" y="5904513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87" y="5728005"/>
            <a:ext cx="4933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0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46" y="2058558"/>
            <a:ext cx="5581650" cy="37623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274984" y="1958990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B050"/>
                </a:solidFill>
              </a:rPr>
              <a:t>Homocedasticidade</a:t>
            </a:r>
            <a:endParaRPr lang="pt-BR" dirty="0">
              <a:solidFill>
                <a:srgbClr val="00B05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02" y="2415649"/>
            <a:ext cx="4883179" cy="4407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32" y="663517"/>
            <a:ext cx="3413728" cy="6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54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8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134763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1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875939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=627125451−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21756578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5419256"/>
                <a:ext cx="8217634" cy="923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659148"/>
                <a:ext cx="24540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659148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14686"/>
                  </p:ext>
                </p:extLst>
              </p:nvPr>
            </p:nvGraphicFramePr>
            <p:xfrm>
              <a:off x="7400852" y="195744"/>
              <a:ext cx="4542441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4" t="-1754" r="-268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293" t="-349655" r="-333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134763²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1600">
                              <a:latin typeface="Cambria Math" panose="02040503050406030204" pitchFamily="18" charset="0"/>
                            </a:rPr>
                            <m:t>18161066169</m:t>
                          </m:r>
                        </m:num>
                        <m:den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605368872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01" y="4602304"/>
                <a:ext cx="6552691" cy="6790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pt-BR" sz="1400" b="1" i="0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𝟏𝟎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134763</m:t>
                              </m:r>
                            </m:oMath>
                          </a14:m>
                          <a:endParaRPr lang="pt-BR" sz="1800" b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6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6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6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sz="1600" b="0" i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1868800185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600" b="0" u="none" strike="noStrike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1400" b="1" i="0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𝐣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pt-BR" sz="1400" b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1400" b="1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𝒃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400" b="1" i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  <m:r>
                                          <a:rPr lang="pt-BR" sz="1400" b="1" i="0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𝐣</m:t>
                                        </m:r>
                                      </m:sub>
                                      <m:sup>
                                        <m:r>
                                          <a:rPr lang="pt-BR" sz="1400" b="1" u="none" strike="noStrike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pt-BR" sz="1400" b="1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pt-BR" sz="1400" b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pt-BR" sz="1400" b="1" i="0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𝟔𝟎𝟔𝟎𝟓𝟓𝟐𝟓𝟒𝟓</m:t>
                                </m:r>
                              </m:oMath>
                            </m:oMathPara>
                          </a14:m>
                          <a:endParaRPr lang="pt-BR" sz="1400" b="1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438586"/>
                  </p:ext>
                </p:extLst>
              </p:nvPr>
            </p:nvGraphicFramePr>
            <p:xfrm>
              <a:off x="146201" y="195744"/>
              <a:ext cx="7848000" cy="466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08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944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1121" r="-108150" b="-58411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41121" r="-583" b="-584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5396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16802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282307204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12073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145757329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11917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142014889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5313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5760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15667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245454889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13553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183683809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3229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2927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9156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83832336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4323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176411524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4385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3740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3646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11771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138556441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5083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5292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280562500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4844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4198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4750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13792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190219264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395385" r="-67771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46011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42782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45970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395385" r="-10815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093" t="-395385" r="-583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2" t="-495385" r="-6777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2117012121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1830299524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2113240900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6865" t="-495385" r="-10815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2058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1868800185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=17564522,7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7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10,3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b="0" i="0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627125451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055642"/>
                  </p:ext>
                </p:extLst>
              </p:nvPr>
            </p:nvGraphicFramePr>
            <p:xfrm>
              <a:off x="8089141" y="200107"/>
              <a:ext cx="4032001" cy="417146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859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182321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103846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959879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1" t="-1754" r="-302" b="-11070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5427²</a:t>
                          </a:r>
                          <a:r>
                            <a:rPr lang="pt-BR" sz="1400" u="none" strike="noStrike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</a:t>
                          </a:r>
                          <a:r>
                            <a:rPr lang="pt-BR" sz="14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29452329</a:t>
                          </a:r>
                          <a:endParaRPr lang="pt-BR" sz="14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35748441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29116816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13830961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12837889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22762441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19140625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14379264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21104836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28227969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33177600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22467600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23164969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10426441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8567329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9000000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18688329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17363889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22963264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19228225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13987600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13293316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40640625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25836889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28005264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23464336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17623204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22562500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345" t="-373793" r="-375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1" y="4415501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62" y="4648933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𝑏𝑙𝑜𝑐𝑜𝑠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dirty="0">
                              <a:latin typeface="Cambria Math" panose="02040503050406030204" pitchFamily="18" charset="0"/>
                            </a:rPr>
                            <m:t>6060552545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60536887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686382,2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5196944"/>
                <a:ext cx="8378621" cy="7523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𝑏𝑙𝑜𝑐𝑜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359936"/>
                <a:ext cx="241463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ta para a Direita 14"/>
          <p:cNvSpPr/>
          <p:nvPr/>
        </p:nvSpPr>
        <p:spPr>
          <a:xfrm>
            <a:off x="2697697" y="5353511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27" y="1297787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𝑆𝑄𝑏𝑙𝑜𝑐𝑜𝑠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686382,2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pt-BR" sz="1400" b="0" i="0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libri" panose="020F0502020204030204" pitchFamily="34" charset="0"/>
                                  </a:rPr>
                                  <m:t>343191,1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𝑄𝑀𝑏𝑙𝑜𝑐𝑜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343191,1 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=1,76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400" b="0" i="0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17564522,7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=1951613,63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1951613,63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=10,02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−1)∗(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effectLst/>
                                      </a:rPr>
                                      <m:t>3505673,8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=194759,66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9445402"/>
                  </p:ext>
                </p:extLst>
              </p:nvPr>
            </p:nvGraphicFramePr>
            <p:xfrm>
              <a:off x="82025" y="2315123"/>
              <a:ext cx="11988000" cy="4140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3384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736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838" t="-735" r="-943919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735" r="-151712" b="-4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Blocos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b-1 = 3-1 = 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686382.2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100735" r="-151712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100735" r="-87528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3.56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6.01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17564522.7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200735" r="-151712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448" t="-200735" r="-87528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2,39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3,46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4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(b-1)*(t-1) = 2*9 = 18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3505673.8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423" t="-300735" r="-15171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bt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21756578.7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940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e>
                        </m:rad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4492,1</m:t>
                        </m:r>
                      </m:den>
                    </m:f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=9,82%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194759,66</m:t>
                            </m:r>
                          </m:num>
                          <m:den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=254,794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sz="2400" dirty="0" smtClean="0"/>
                  <a:t>Eficiência relativa:  </a:t>
                </a:r>
                <a:endParaRPr lang="pt-BR" sz="20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𝑄𝑀𝑏𝑙𝑜𝑐𝑜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num>
                        <m:den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𝑄𝑀𝑒𝑟𝑟𝑜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𝐷𝐵𝐶</m:t>
                          </m:r>
                        </m:den>
                      </m:f>
                      <m:r>
                        <a:rPr lang="pt-B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2∗343191,1+27∗194759,66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19∗194759,66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=1,05256</m:t>
                      </m:r>
                    </m:oMath>
                  </m:oMathPara>
                </a14:m>
                <a:endParaRPr lang="pt-BR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084" y="1690687"/>
                <a:ext cx="10515600" cy="4568345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74" y="24870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1,76</a:t>
                          </a:r>
                          <a14:m>
                            <m:oMath xmlns:m="http://schemas.openxmlformats.org/officeDocument/2006/math">
                              <m:r>
                                <a:rPr lang="pt-BR" sz="1600" b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0614338"/>
                  </p:ext>
                </p:extLst>
              </p:nvPr>
            </p:nvGraphicFramePr>
            <p:xfrm>
              <a:off x="2795788" y="1593552"/>
              <a:ext cx="6480000" cy="287722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3572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FV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GL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SQ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QM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F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Blocos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686382,2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34191,1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315" t="-101695" r="-100000" b="-6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0,2004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762506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Tratamento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17564522,7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1951613,63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10,02 **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0,000023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Resíduo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3505673,8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194759,66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Total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29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21756578,7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 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Média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4492,1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782655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CV(%)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9,82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65437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ER(%)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b="1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5,256</a:t>
                          </a:r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1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65053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dirty="0" smtClean="0"/>
                  <a:t>Conclusão</a:t>
                </a:r>
                <a:endParaRPr lang="pt-BR" sz="2000" dirty="0" smtClean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</a:t>
                </a:r>
                <a:r>
                  <a:rPr lang="pt-BR" sz="2000" dirty="0"/>
                  <a:t>de blocos</a:t>
                </a:r>
                <a:r>
                  <a:rPr lang="pt-BR" sz="2000" dirty="0" smtClean="0"/>
                  <a:t>: F não significativo, ou seja, a </a:t>
                </a:r>
                <a:r>
                  <a:rPr lang="pt-BR" sz="2000" dirty="0"/>
                  <a:t>variância </a:t>
                </a:r>
                <a:r>
                  <a:rPr lang="pt-BR" sz="2000" dirty="0" smtClean="0"/>
                  <a:t>devido ao efeito de </a:t>
                </a:r>
                <a:r>
                  <a:rPr lang="pt-BR" sz="2000" dirty="0"/>
                  <a:t>blocos </a:t>
                </a:r>
                <a:r>
                  <a:rPr lang="pt-BR" sz="2000" dirty="0" smtClean="0"/>
                  <a:t>é </a:t>
                </a:r>
                <a:r>
                  <a:rPr lang="pt-BR" sz="2000" dirty="0"/>
                  <a:t>igual a </a:t>
                </a:r>
                <a:r>
                  <a:rPr lang="pt-BR" sz="2000" dirty="0" smtClean="0"/>
                  <a:t>0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 smtClean="0"/>
                  <a:t>). </a:t>
                </a:r>
                <a:r>
                  <a:rPr lang="pt-BR" sz="2000" dirty="0"/>
                  <a:t>Não se faz necessário o uso de delineamento de blocos </a:t>
                </a:r>
                <a:r>
                  <a:rPr lang="pt-BR" sz="2000" dirty="0" err="1"/>
                  <a:t>casualizados</a:t>
                </a:r>
                <a:r>
                  <a:rPr lang="pt-BR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Efeito de tratamento: F significativo a 1% de probabilidade, ou seja, rejeita H</a:t>
                </a:r>
                <a:r>
                  <a:rPr lang="pt-BR" sz="2000" baseline="-25000" dirty="0" smtClean="0"/>
                  <a:t>0</a:t>
                </a:r>
                <a:r>
                  <a:rPr lang="pt-BR" sz="2000" dirty="0"/>
                  <a:t>: m</a:t>
                </a:r>
                <a:r>
                  <a:rPr lang="pt-BR" sz="2000" baseline="-25000" dirty="0"/>
                  <a:t>1</a:t>
                </a:r>
                <a:r>
                  <a:rPr lang="pt-BR" sz="2000" dirty="0"/>
                  <a:t> =</a:t>
                </a:r>
                <a:r>
                  <a:rPr lang="pt-BR" sz="2000" baseline="-25000" dirty="0"/>
                  <a:t> </a:t>
                </a:r>
                <a:r>
                  <a:rPr lang="pt-BR" sz="2000" dirty="0"/>
                  <a:t>m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 = </a:t>
                </a:r>
                <a:r>
                  <a:rPr lang="pt-BR" sz="2000" dirty="0" smtClean="0"/>
                  <a:t>... </a:t>
                </a:r>
                <a:r>
                  <a:rPr lang="pt-BR" sz="2000" dirty="0"/>
                  <a:t>=</a:t>
                </a:r>
                <a:r>
                  <a:rPr lang="pt-BR" sz="2000" baseline="-25000" dirty="0"/>
                  <a:t> </a:t>
                </a:r>
                <a:r>
                  <a:rPr lang="pt-BR" sz="2000" dirty="0" smtClean="0"/>
                  <a:t>m</a:t>
                </a:r>
                <a:r>
                  <a:rPr lang="pt-BR" sz="2000" baseline="-25000" dirty="0" smtClean="0"/>
                  <a:t>10 </a:t>
                </a:r>
                <a:r>
                  <a:rPr lang="pt-BR" sz="2000" dirty="0" smtClean="0"/>
                  <a:t>. Portanto, pelo </a:t>
                </a:r>
                <a:r>
                  <a:rPr lang="pt-BR" sz="2000" dirty="0"/>
                  <a:t>menos </a:t>
                </a:r>
                <a:r>
                  <a:rPr lang="pt-BR" sz="2000" dirty="0" smtClean="0"/>
                  <a:t>uma das cultivares apresentou média diferente </a:t>
                </a:r>
                <a:r>
                  <a:rPr lang="pt-BR" sz="2000" dirty="0"/>
                  <a:t>das </a:t>
                </a:r>
                <a:r>
                  <a:rPr lang="pt-BR" sz="2000" dirty="0" smtClean="0"/>
                  <a:t>demais.</a:t>
                </a:r>
                <a:endParaRPr lang="pt-BR" sz="2000" baseline="-25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3" y="4704695"/>
                <a:ext cx="11493377" cy="1692771"/>
              </a:xfrm>
              <a:prstGeom prst="rect">
                <a:avLst/>
              </a:prstGeom>
              <a:blipFill>
                <a:blip r:embed="rId4"/>
                <a:stretch>
                  <a:fillRect l="-849" t="-2888" r="-531" b="-64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711812" y="932928"/>
            <a:ext cx="66479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795788" y="4418459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DBC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3312"/>
              </p:ext>
            </p:extLst>
          </p:nvPr>
        </p:nvGraphicFramePr>
        <p:xfrm>
          <a:off x="3997844" y="2798122"/>
          <a:ext cx="3420000" cy="215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QM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Blocos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34191,1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250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Tratamento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1951613,63 **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Resíduo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194759,66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Média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4492,1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8265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CV(%)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9,82</a:t>
                      </a:r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54372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88342" y="1782459"/>
            <a:ext cx="6647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Tabela 1. Resumo da análise de variância de produtividade de grãos em Kg ha</a:t>
            </a:r>
            <a:r>
              <a:rPr lang="pt-BR" sz="2800" baseline="30000" dirty="0"/>
              <a:t>-1</a:t>
            </a:r>
            <a:r>
              <a:rPr lang="pt-BR" sz="2000" dirty="0" smtClean="0"/>
              <a:t> referente a avaliação de 10 cultivares de arroz.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18483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2,104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5600.67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5064.580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6136.75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4024.33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3488.247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4560.42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3972.33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5222.33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4686.247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5758.42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4517.67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3981.580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5053.75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3052.00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2515.914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3588.09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4427.33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3891.247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4963.42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3923.67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3387.580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4459.75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5583.33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5047.247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6119.42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4597.33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536.09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4061.247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5133.42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2,104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194759,66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=5600,7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536,09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91" y="2043383"/>
            <a:ext cx="9581374" cy="33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373393" cy="1325563"/>
          </a:xfrm>
        </p:spPr>
        <p:txBody>
          <a:bodyPr/>
          <a:lstStyle/>
          <a:p>
            <a:pPr algn="ctr"/>
            <a:r>
              <a:rPr lang="pt-BR" dirty="0" smtClean="0"/>
              <a:t>Delineamento de Blocos </a:t>
            </a:r>
            <a:r>
              <a:rPr lang="pt-BR" dirty="0" err="1" smtClean="0"/>
              <a:t>Casualizados</a:t>
            </a:r>
            <a:r>
              <a:rPr lang="pt-BR" dirty="0" smtClean="0"/>
              <a:t> </a:t>
            </a:r>
            <a:r>
              <a:rPr lang="pt-BR" dirty="0" err="1" smtClean="0"/>
              <a:t>Casualizado</a:t>
            </a:r>
            <a:r>
              <a:rPr lang="pt-BR" dirty="0" smtClean="0"/>
              <a:t> (DBC)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Melhor controle da variação ambiental que incide sobre os tratamentos – Aumento da precisão experimental.</a:t>
            </a:r>
          </a:p>
          <a:p>
            <a:pPr marL="914400" lvl="2" indent="0" algn="just">
              <a:buNone/>
            </a:pP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Sensível a perda de dados – desbalanceamento estatístico</a:t>
            </a:r>
          </a:p>
          <a:p>
            <a:pPr lvl="1" algn="just"/>
            <a:r>
              <a:rPr lang="pt-BR" dirty="0" smtClean="0"/>
              <a:t>Sensível ao aumento do número de tratamentos - Redução da precisão experimental com o aumento do número de tratamentos.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0" y="2062716"/>
            <a:ext cx="6167715" cy="3335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3" y="2493304"/>
            <a:ext cx="4747659" cy="2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43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ANOVA - DBC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14" y="75179"/>
            <a:ext cx="965726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" y="1077433"/>
            <a:ext cx="11194979" cy="55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de blocos </a:t>
            </a:r>
            <a:r>
              <a:rPr lang="pt-BR" sz="1800" dirty="0" err="1" smtClean="0">
                <a:solidFill>
                  <a:srgbClr val="0070C0"/>
                </a:solidFill>
              </a:rPr>
              <a:t>casualizados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7528"/>
              </p:ext>
            </p:extLst>
          </p:nvPr>
        </p:nvGraphicFramePr>
        <p:xfrm>
          <a:off x="7712566" y="1201480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/>
          <p:cNvSpPr/>
          <p:nvPr/>
        </p:nvSpPr>
        <p:spPr>
          <a:xfrm>
            <a:off x="5518294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23522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889357" y="5235224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23522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23168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23168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10827493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23168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23522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22239" y="5235225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23522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235224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23522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23168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231685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348711" y="523168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23168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26003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2635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25294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25648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30530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30175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29821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30884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29111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29466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30175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30529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2084434" y="5238778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203172" y="469878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263644" y="651689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</a:t>
            </a:r>
            <a:r>
              <a:rPr lang="pt-BR" sz="1600" dirty="0" smtClean="0">
                <a:solidFill>
                  <a:srgbClr val="0070C0"/>
                </a:solidFill>
              </a:rPr>
              <a:t>1 linha </a:t>
            </a:r>
            <a:r>
              <a:rPr lang="pt-BR" sz="1600" dirty="0" smtClean="0">
                <a:solidFill>
                  <a:srgbClr val="0070C0"/>
                </a:solidFill>
              </a:rPr>
              <a:t>x </a:t>
            </a:r>
            <a:r>
              <a:rPr lang="pt-BR" sz="1600" dirty="0" smtClean="0">
                <a:solidFill>
                  <a:srgbClr val="0070C0"/>
                </a:solidFill>
              </a:rPr>
              <a:t>20 Parcelas = </a:t>
            </a:r>
            <a:r>
              <a:rPr lang="pt-BR" sz="1600" dirty="0" smtClean="0">
                <a:solidFill>
                  <a:srgbClr val="0070C0"/>
                </a:solidFill>
              </a:rPr>
              <a:t>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4569340" y="-240418"/>
            <a:ext cx="7015718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/>
              <a:t>Implantação de um experimento em DBC</a:t>
            </a:r>
            <a:endParaRPr lang="pt-BR" sz="3200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7606"/>
              </p:ext>
            </p:extLst>
          </p:nvPr>
        </p:nvGraphicFramePr>
        <p:xfrm>
          <a:off x="142176" y="108611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  <p:cxnSp>
        <p:nvCxnSpPr>
          <p:cNvPr id="72" name="Conector de Seta Reta 71"/>
          <p:cNvCxnSpPr/>
          <p:nvPr/>
        </p:nvCxnSpPr>
        <p:spPr>
          <a:xfrm>
            <a:off x="226821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3164957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6127898" y="5111705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9069576" y="5102351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1253714" y="478484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4167032" y="4758730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7126888" y="477345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0" name="CaixaDeTexto 139"/>
          <p:cNvSpPr txBox="1"/>
          <p:nvPr/>
        </p:nvSpPr>
        <p:spPr>
          <a:xfrm>
            <a:off x="10039732" y="476723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626381" y="47672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3539699" y="47734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6364158" y="4758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9143503" y="47613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DBC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585636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585636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4393804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425309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520196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4205092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5762848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8700984" y="5704862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>
            <a:off x="5762848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>
            <a:off x="8700984" y="20472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aixaDeTexto 139"/>
          <p:cNvSpPr txBox="1"/>
          <p:nvPr/>
        </p:nvSpPr>
        <p:spPr>
          <a:xfrm>
            <a:off x="6638256" y="570486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1" name="CaixaDeTexto 140"/>
          <p:cNvSpPr txBox="1"/>
          <p:nvPr/>
        </p:nvSpPr>
        <p:spPr>
          <a:xfrm>
            <a:off x="9655678" y="570832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2" name="CaixaDeTexto 141"/>
          <p:cNvSpPr txBox="1"/>
          <p:nvPr/>
        </p:nvSpPr>
        <p:spPr>
          <a:xfrm>
            <a:off x="6783896" y="166367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3" name="CaixaDeTexto 142"/>
          <p:cNvSpPr txBox="1"/>
          <p:nvPr/>
        </p:nvSpPr>
        <p:spPr>
          <a:xfrm>
            <a:off x="9830641" y="164289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6889186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B1</a:t>
            </a:r>
            <a:endParaRPr lang="pt-BR" dirty="0"/>
          </a:p>
        </p:txBody>
      </p:sp>
      <p:sp>
        <p:nvSpPr>
          <p:cNvPr id="145" name="CaixaDeTexto 144"/>
          <p:cNvSpPr txBox="1"/>
          <p:nvPr/>
        </p:nvSpPr>
        <p:spPr>
          <a:xfrm>
            <a:off x="9862048" y="600061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B2</a:t>
            </a:r>
            <a:endParaRPr lang="pt-BR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7079585" y="14202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B4</a:t>
            </a:r>
            <a:endParaRPr lang="pt-BR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143059" y="13849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B3</a:t>
            </a:r>
            <a:endParaRPr lang="pt-BR" dirty="0"/>
          </a:p>
        </p:txBody>
      </p:sp>
      <p:sp>
        <p:nvSpPr>
          <p:cNvPr id="148" name="Retângulo 147"/>
          <p:cNvSpPr/>
          <p:nvPr/>
        </p:nvSpPr>
        <p:spPr>
          <a:xfrm>
            <a:off x="11068505" y="3998306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149" name="Conector reto 148"/>
          <p:cNvCxnSpPr/>
          <p:nvPr/>
        </p:nvCxnSpPr>
        <p:spPr>
          <a:xfrm>
            <a:off x="11259884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>
            <a:off x="11483167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tângulo 150"/>
          <p:cNvSpPr/>
          <p:nvPr/>
        </p:nvSpPr>
        <p:spPr>
          <a:xfrm>
            <a:off x="11070281" y="2155329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152" name="Retângulo 151"/>
          <p:cNvSpPr/>
          <p:nvPr/>
        </p:nvSpPr>
        <p:spPr>
          <a:xfrm>
            <a:off x="10486471" y="215886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153" name="Retângulo 152"/>
          <p:cNvSpPr/>
          <p:nvPr/>
        </p:nvSpPr>
        <p:spPr>
          <a:xfrm>
            <a:off x="9917518" y="215886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4" name="Retângulo 153"/>
          <p:cNvSpPr/>
          <p:nvPr/>
        </p:nvSpPr>
        <p:spPr>
          <a:xfrm>
            <a:off x="9321236" y="215886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155" name="Retângulo 154"/>
          <p:cNvSpPr/>
          <p:nvPr/>
        </p:nvSpPr>
        <p:spPr>
          <a:xfrm>
            <a:off x="8728281" y="215886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56" name="Retângulo 155"/>
          <p:cNvSpPr/>
          <p:nvPr/>
        </p:nvSpPr>
        <p:spPr>
          <a:xfrm>
            <a:off x="8133089" y="2158868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7" name="Retângulo 156"/>
          <p:cNvSpPr/>
          <p:nvPr/>
        </p:nvSpPr>
        <p:spPr>
          <a:xfrm>
            <a:off x="7549279" y="2155329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8" name="Retângulo 157"/>
          <p:cNvSpPr/>
          <p:nvPr/>
        </p:nvSpPr>
        <p:spPr>
          <a:xfrm>
            <a:off x="6967891" y="2148234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18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9" name="Retângulo 158"/>
          <p:cNvSpPr/>
          <p:nvPr/>
        </p:nvSpPr>
        <p:spPr>
          <a:xfrm>
            <a:off x="6372327" y="2148234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160" name="Retângulo 159"/>
          <p:cNvSpPr/>
          <p:nvPr/>
        </p:nvSpPr>
        <p:spPr>
          <a:xfrm>
            <a:off x="5780459" y="2148234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1" name="Retângulo 160"/>
          <p:cNvSpPr/>
          <p:nvPr/>
        </p:nvSpPr>
        <p:spPr>
          <a:xfrm>
            <a:off x="5777032" y="400184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2" name="Retângulo 161"/>
          <p:cNvSpPr/>
          <p:nvPr/>
        </p:nvSpPr>
        <p:spPr>
          <a:xfrm>
            <a:off x="6372450" y="400184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63" name="Retângulo 162"/>
          <p:cNvSpPr/>
          <p:nvPr/>
        </p:nvSpPr>
        <p:spPr>
          <a:xfrm>
            <a:off x="6960786" y="400184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7542034" y="4001845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5" name="Retângulo 164"/>
          <p:cNvSpPr/>
          <p:nvPr/>
        </p:nvSpPr>
        <p:spPr>
          <a:xfrm>
            <a:off x="8130369" y="400184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8715168" y="3998306"/>
            <a:ext cx="559981" cy="154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67" name="Retângulo 166"/>
          <p:cNvSpPr/>
          <p:nvPr/>
        </p:nvSpPr>
        <p:spPr>
          <a:xfrm>
            <a:off x="9310586" y="399830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9898922" y="399830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69" name="Retângulo 168"/>
          <p:cNvSpPr/>
          <p:nvPr/>
        </p:nvSpPr>
        <p:spPr>
          <a:xfrm>
            <a:off x="10480170" y="3998305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70" name="Conector reto 169"/>
          <p:cNvCxnSpPr/>
          <p:nvPr/>
        </p:nvCxnSpPr>
        <p:spPr>
          <a:xfrm>
            <a:off x="594006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/>
          <p:nvPr/>
        </p:nvCxnSpPr>
        <p:spPr>
          <a:xfrm>
            <a:off x="616334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/>
          <p:nvPr/>
        </p:nvCxnSpPr>
        <p:spPr>
          <a:xfrm>
            <a:off x="6539028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/>
          <p:nvPr/>
        </p:nvCxnSpPr>
        <p:spPr>
          <a:xfrm>
            <a:off x="6762311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/>
          <p:nvPr/>
        </p:nvCxnSpPr>
        <p:spPr>
          <a:xfrm>
            <a:off x="711673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/>
          <p:nvPr/>
        </p:nvCxnSpPr>
        <p:spPr>
          <a:xfrm>
            <a:off x="734001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/>
          <p:nvPr/>
        </p:nvCxnSpPr>
        <p:spPr>
          <a:xfrm>
            <a:off x="7722786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>
            <a:off x="7946069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/>
          <p:nvPr/>
        </p:nvCxnSpPr>
        <p:spPr>
          <a:xfrm>
            <a:off x="8293400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/>
          <p:nvPr/>
        </p:nvCxnSpPr>
        <p:spPr>
          <a:xfrm>
            <a:off x="8516683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to 179"/>
          <p:cNvCxnSpPr/>
          <p:nvPr/>
        </p:nvCxnSpPr>
        <p:spPr>
          <a:xfrm>
            <a:off x="8892368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to 180"/>
          <p:cNvCxnSpPr/>
          <p:nvPr/>
        </p:nvCxnSpPr>
        <p:spPr>
          <a:xfrm>
            <a:off x="9115651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/>
          <p:cNvCxnSpPr/>
          <p:nvPr/>
        </p:nvCxnSpPr>
        <p:spPr>
          <a:xfrm>
            <a:off x="9473614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/>
          <p:cNvCxnSpPr/>
          <p:nvPr/>
        </p:nvCxnSpPr>
        <p:spPr>
          <a:xfrm>
            <a:off x="9696897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to 183"/>
          <p:cNvCxnSpPr/>
          <p:nvPr/>
        </p:nvCxnSpPr>
        <p:spPr>
          <a:xfrm>
            <a:off x="10061949" y="40266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to 184"/>
          <p:cNvCxnSpPr/>
          <p:nvPr/>
        </p:nvCxnSpPr>
        <p:spPr>
          <a:xfrm>
            <a:off x="10285232" y="40302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/>
          <p:cNvCxnSpPr/>
          <p:nvPr/>
        </p:nvCxnSpPr>
        <p:spPr>
          <a:xfrm>
            <a:off x="10636108" y="40195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to 186"/>
          <p:cNvCxnSpPr/>
          <p:nvPr/>
        </p:nvCxnSpPr>
        <p:spPr>
          <a:xfrm>
            <a:off x="10859391" y="40231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/>
          <p:cNvCxnSpPr/>
          <p:nvPr/>
        </p:nvCxnSpPr>
        <p:spPr>
          <a:xfrm>
            <a:off x="5964751" y="221830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to 188"/>
          <p:cNvCxnSpPr/>
          <p:nvPr/>
        </p:nvCxnSpPr>
        <p:spPr>
          <a:xfrm>
            <a:off x="6188034" y="222185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to 189"/>
          <p:cNvCxnSpPr/>
          <p:nvPr/>
        </p:nvCxnSpPr>
        <p:spPr>
          <a:xfrm>
            <a:off x="6524723" y="22147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/>
          <p:cNvCxnSpPr/>
          <p:nvPr/>
        </p:nvCxnSpPr>
        <p:spPr>
          <a:xfrm>
            <a:off x="6748006" y="221830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to 191"/>
          <p:cNvCxnSpPr/>
          <p:nvPr/>
        </p:nvCxnSpPr>
        <p:spPr>
          <a:xfrm>
            <a:off x="7145096" y="221121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/>
          <p:cNvCxnSpPr/>
          <p:nvPr/>
        </p:nvCxnSpPr>
        <p:spPr>
          <a:xfrm>
            <a:off x="7368379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>
            <a:off x="7708765" y="22289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/>
          <p:cNvCxnSpPr/>
          <p:nvPr/>
        </p:nvCxnSpPr>
        <p:spPr>
          <a:xfrm>
            <a:off x="7932048" y="22324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>
            <a:off x="8306747" y="223248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>
            <a:off x="8530030" y="223602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to 197"/>
          <p:cNvCxnSpPr/>
          <p:nvPr/>
        </p:nvCxnSpPr>
        <p:spPr>
          <a:xfrm>
            <a:off x="8898402" y="221476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to 198"/>
          <p:cNvCxnSpPr/>
          <p:nvPr/>
        </p:nvCxnSpPr>
        <p:spPr>
          <a:xfrm>
            <a:off x="9121685" y="221830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/>
          <p:cNvCxnSpPr/>
          <p:nvPr/>
        </p:nvCxnSpPr>
        <p:spPr>
          <a:xfrm>
            <a:off x="9509078" y="2225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to 200"/>
          <p:cNvCxnSpPr/>
          <p:nvPr/>
        </p:nvCxnSpPr>
        <p:spPr>
          <a:xfrm>
            <a:off x="9732361" y="2228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to 201"/>
          <p:cNvCxnSpPr/>
          <p:nvPr/>
        </p:nvCxnSpPr>
        <p:spPr>
          <a:xfrm>
            <a:off x="10123082" y="222538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/>
          <p:cNvCxnSpPr/>
          <p:nvPr/>
        </p:nvCxnSpPr>
        <p:spPr>
          <a:xfrm>
            <a:off x="10346365" y="222893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/>
          <p:nvPr/>
        </p:nvCxnSpPr>
        <p:spPr>
          <a:xfrm>
            <a:off x="10670769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 reto 204"/>
          <p:cNvCxnSpPr/>
          <p:nvPr/>
        </p:nvCxnSpPr>
        <p:spPr>
          <a:xfrm>
            <a:off x="10929493" y="222538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/>
          <p:nvPr/>
        </p:nvCxnSpPr>
        <p:spPr>
          <a:xfrm>
            <a:off x="11233309" y="22218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/>
          <p:cNvCxnSpPr/>
          <p:nvPr/>
        </p:nvCxnSpPr>
        <p:spPr>
          <a:xfrm>
            <a:off x="11456592" y="22254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" name="Tabela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0835"/>
              </p:ext>
            </p:extLst>
          </p:nvPr>
        </p:nvGraphicFramePr>
        <p:xfrm>
          <a:off x="213405" y="1604874"/>
          <a:ext cx="3859200" cy="4553892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3528</Words>
  <Application>Microsoft Office PowerPoint</Application>
  <PresentationFormat>Widescreen</PresentationFormat>
  <Paragraphs>2278</Paragraphs>
  <Slides>61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Times New Roman</vt:lpstr>
      <vt:lpstr>Tema do Office</vt:lpstr>
      <vt:lpstr>Análise de Experimentos em Genética e Melhoramento de Plantas  Princípios Básicos Da Experimentação e Suas Implicações Na Genética e No Melhoramento De Plantas</vt:lpstr>
      <vt:lpstr>Delineamento de Blocos Casualizados  </vt:lpstr>
      <vt:lpstr>Apresentação do PowerPoint</vt:lpstr>
      <vt:lpstr>DIC vs DBC</vt:lpstr>
      <vt:lpstr>DIC vs DBC</vt:lpstr>
      <vt:lpstr>Delineamento de Blocos Casualizados Casualizado (DBC)</vt:lpstr>
      <vt:lpstr>Implantação de um experimento em DBC Campo</vt:lpstr>
      <vt:lpstr>Implantação de um experimento em DBC</vt:lpstr>
      <vt:lpstr>Implantação de um experimento em DBC</vt:lpstr>
      <vt:lpstr>Apresentação do PowerPoint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Estimação dos parâmetros do modelo Método dos mínimos quadrados</vt:lpstr>
      <vt:lpstr>Estimação dos parâmetros do modelo Método dos mínimos quadrados</vt:lpstr>
      <vt:lpstr>Estimação dos parâmetros do modelo Método dos mínimos quadrados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Sistema de equações normais</vt:lpstr>
      <vt:lpstr>Estimação dos parâmetros do modelo Método dos mínimos quadrados</vt:lpstr>
      <vt:lpstr>Estimação dos parâmetros do modelo Método dos mínimos quadrados</vt:lpstr>
      <vt:lpstr>Modelo Estatístico</vt:lpstr>
      <vt:lpstr>Análise de Variância - ANOVA</vt:lpstr>
      <vt:lpstr>Apresentação do PowerPoint</vt:lpstr>
      <vt:lpstr>Apresentação do PowerPoint</vt:lpstr>
      <vt:lpstr>Ortogonalidade do GL e das Somas de Quadrados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Exemplo – DBC  Avaliação de 10 cultivares de arroz quanto a produtividade de grãos (Kg ha-1)  </vt:lpstr>
      <vt:lpstr>Apresentação do PowerPoint</vt:lpstr>
      <vt:lpstr>Apresentação do PowerPoint</vt:lpstr>
      <vt:lpstr>Pressupostos da ANOVA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Apresentação do PowerPoint</vt:lpstr>
      <vt:lpstr>Resumo da ANOVA - DBC</vt:lpstr>
      <vt:lpstr>Intervalo de Confiança</vt:lpstr>
      <vt:lpstr>ANOVA - DBC</vt:lpstr>
      <vt:lpstr>ANOVA - DBC</vt:lpstr>
      <vt:lpstr>ANOVA - DBC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212</cp:revision>
  <dcterms:created xsi:type="dcterms:W3CDTF">2019-07-03T18:21:47Z</dcterms:created>
  <dcterms:modified xsi:type="dcterms:W3CDTF">2019-09-29T22:39:34Z</dcterms:modified>
</cp:coreProperties>
</file>